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68" r:id="rId2"/>
    <p:sldId id="276" r:id="rId3"/>
    <p:sldId id="382" r:id="rId4"/>
    <p:sldId id="347" r:id="rId5"/>
    <p:sldId id="359" r:id="rId6"/>
    <p:sldId id="378" r:id="rId7"/>
    <p:sldId id="358" r:id="rId8"/>
    <p:sldId id="365" r:id="rId9"/>
    <p:sldId id="364" r:id="rId10"/>
    <p:sldId id="350" r:id="rId11"/>
    <p:sldId id="376" r:id="rId12"/>
    <p:sldId id="379" r:id="rId13"/>
    <p:sldId id="353" r:id="rId14"/>
    <p:sldId id="370" r:id="rId15"/>
    <p:sldId id="371" r:id="rId16"/>
    <p:sldId id="380" r:id="rId17"/>
    <p:sldId id="372" r:id="rId18"/>
    <p:sldId id="354" r:id="rId19"/>
    <p:sldId id="355" r:id="rId20"/>
    <p:sldId id="367" r:id="rId21"/>
    <p:sldId id="356" r:id="rId22"/>
    <p:sldId id="374" r:id="rId23"/>
    <p:sldId id="368" r:id="rId24"/>
    <p:sldId id="373" r:id="rId25"/>
    <p:sldId id="385" r:id="rId26"/>
    <p:sldId id="386" r:id="rId27"/>
    <p:sldId id="384" r:id="rId28"/>
    <p:sldId id="366" r:id="rId29"/>
    <p:sldId id="375" r:id="rId30"/>
    <p:sldId id="351" r:id="rId31"/>
    <p:sldId id="357" r:id="rId32"/>
    <p:sldId id="383" r:id="rId33"/>
    <p:sldId id="361" r:id="rId34"/>
    <p:sldId id="362" r:id="rId35"/>
    <p:sldId id="35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poor,Amanpreet" initials="K" lastIdx="1" clrIdx="0">
    <p:extLst>
      <p:ext uri="{19B8F6BF-5375-455C-9EA6-DF929625EA0E}">
        <p15:presenceInfo xmlns:p15="http://schemas.microsoft.com/office/powerpoint/2012/main" userId="Kapoor,Amanpre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E19"/>
    <a:srgbClr val="1D9EFF"/>
    <a:srgbClr val="0079D4"/>
    <a:srgbClr val="00B050"/>
    <a:srgbClr val="F16000"/>
    <a:srgbClr val="FF939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434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C33719-7A6F-4214-9C0D-013FD705666A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E6E187-A671-4FEC-B3B3-861BB3DA7B57}">
      <dgm:prSet phldrT="[Text]" custT="1"/>
      <dgm:spPr>
        <a:noFill/>
        <a:ln w="19050">
          <a:solidFill>
            <a:srgbClr val="F16000"/>
          </a:solidFill>
        </a:ln>
      </dgm:spPr>
      <dgm:t>
        <a:bodyPr/>
        <a:lstStyle/>
        <a:p>
          <a:r>
            <a:rPr lang="en-US" sz="2400" dirty="0">
              <a:solidFill>
                <a:srgbClr val="F16000"/>
              </a:solidFill>
              <a:latin typeface="Gotham Bold" pitchFamily="50" charset="0"/>
            </a:rPr>
            <a:t>Data Structures &amp; Algorithms</a:t>
          </a:r>
        </a:p>
      </dgm:t>
      <dgm:extLst>
        <a:ext uri="{E40237B7-FDA0-4F09-8148-C483321AD2D9}">
          <dgm14:cNvPr xmlns:dgm14="http://schemas.microsoft.com/office/drawing/2010/diagram" id="0" name="" descr="This course will cover conceptual understanding, implementation and critical thinking while problem solving and applying various data structures and algorithms"/>
        </a:ext>
      </dgm:extLst>
    </dgm:pt>
    <dgm:pt modelId="{420DE6C3-8E95-496F-8641-0F6F3B4E48F1}" type="parTrans" cxnId="{13F72C14-2D3A-47B3-909A-BEE1A0F7FE1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7D41622-7BF3-424F-A90A-2A327C162E47}" type="sibTrans" cxnId="{13F72C14-2D3A-47B3-909A-BEE1A0F7FE1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0E6F50A2-2E78-411D-B955-C070A9F4B9F8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Conceptual Understanding</a:t>
          </a:r>
        </a:p>
      </dgm:t>
      <dgm:extLst>
        <a:ext uri="{E40237B7-FDA0-4F09-8148-C483321AD2D9}">
          <dgm14:cNvPr xmlns:dgm14="http://schemas.microsoft.com/office/drawing/2010/diagram" id="0" name="" descr=" conceptual understanding, "/>
        </a:ext>
      </dgm:extLst>
    </dgm:pt>
    <dgm:pt modelId="{C4DD3BA3-7754-4345-95D6-C158D4DD997C}" type="parTrans" cxnId="{E1B161CA-D68D-4111-BF40-1727DDF0B4F9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59D4F75-5513-4916-8D4C-162D426C7A18}" type="sibTrans" cxnId="{E1B161CA-D68D-4111-BF40-1727DDF0B4F9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91C933C-91AD-4882-8E6B-A739E39A6102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Critical Thinking or Problem Solving</a:t>
          </a:r>
        </a:p>
      </dgm:t>
      <dgm:extLst>
        <a:ext uri="{E40237B7-FDA0-4F09-8148-C483321AD2D9}">
          <dgm14:cNvPr xmlns:dgm14="http://schemas.microsoft.com/office/drawing/2010/diagram" id="0" name="" descr="Critical thinking while problem solving"/>
        </a:ext>
      </dgm:extLst>
    </dgm:pt>
    <dgm:pt modelId="{1B544E79-F7C8-4AEF-8835-674D0A8009BC}" type="parTrans" cxnId="{C5CB7EA3-D67F-4D39-954D-D03AFFE50F94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8875006C-29AF-40B6-8CF2-D3BAD15984D5}" type="sibTrans" cxnId="{C5CB7EA3-D67F-4D39-954D-D03AFFE50F94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A8D91E3C-C0E0-49DA-A08F-3849BDFC9950}">
      <dgm:prSet phldrT="[Text]" phldr="1"/>
      <dgm:spPr/>
      <dgm:t>
        <a:bodyPr/>
        <a:lstStyle/>
        <a:p>
          <a:endParaRPr lang="en-US" sz="2800" dirty="0">
            <a:latin typeface="Gotham Bold" pitchFamily="50" charset="0"/>
          </a:endParaRPr>
        </a:p>
      </dgm:t>
    </dgm:pt>
    <dgm:pt modelId="{DC3536E7-4DEF-45ED-AEFA-F890867E8F78}" type="parTrans" cxnId="{85586D2C-4413-4657-9DAE-0DF606442A91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B6CC9658-2BA4-4408-B433-F821498FE5BC}" type="sibTrans" cxnId="{85586D2C-4413-4657-9DAE-0DF606442A91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BC814E58-DAA4-4227-B6C0-E804A99B2259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9CAD13A-32F9-446E-8581-F93D503EC1BC}" type="parTrans" cxnId="{EE102EE0-0803-4EA8-BDD5-DE8335D3F425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EBE5F87-6D6D-41C1-8E0E-5E394A5F9D30}" type="sibTrans" cxnId="{EE102EE0-0803-4EA8-BDD5-DE8335D3F425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52F28BC5-DA47-4103-821A-91EE36A1A493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D4A05384-64B8-4B12-A82C-A48408B99E6E}" type="parTrans" cxnId="{27325173-C5D9-4970-B5BC-7BEC7074A4A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2E4F192-5F06-4279-820A-278E22912798}" type="sibTrans" cxnId="{27325173-C5D9-4970-B5BC-7BEC7074A4A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128C838D-643F-4B8B-93FD-375F25D7AF9F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C92BD7C-DCCE-40C0-AE21-8CF159139C1B}" type="parTrans" cxnId="{470898D3-DC94-4D30-A52E-685C42C0705A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104BC77B-B2FA-441B-A6C0-B1891A74ED43}" type="sibTrans" cxnId="{470898D3-DC94-4D30-A52E-685C42C0705A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CC20A6D1-0E8B-4ABC-9D12-82F654FFA1D9}">
      <dgm:prSet phldrT="[Text]" phldr="1"/>
      <dgm:spPr/>
      <dgm:t>
        <a:bodyPr/>
        <a:lstStyle/>
        <a:p>
          <a:endParaRPr lang="en-US" sz="2800" dirty="0">
            <a:latin typeface="Gotham Bold" pitchFamily="50" charset="0"/>
          </a:endParaRPr>
        </a:p>
      </dgm:t>
    </dgm:pt>
    <dgm:pt modelId="{C26C0ECB-C4D6-4841-AD77-853DC6287CD3}" type="parTrans" cxnId="{329AAF3C-E80A-4591-931D-A75FB88A05E7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AB53CA2-B847-4639-AAE6-4A30B98234CA}" type="sibTrans" cxnId="{329AAF3C-E80A-4591-931D-A75FB88A05E7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01462A8-07C4-4291-8A36-AF662AE57D89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Implementation</a:t>
          </a:r>
        </a:p>
      </dgm:t>
      <dgm:extLst>
        <a:ext uri="{E40237B7-FDA0-4F09-8148-C483321AD2D9}">
          <dgm14:cNvPr xmlns:dgm14="http://schemas.microsoft.com/office/drawing/2010/diagram" id="0" name="" descr="implementation"/>
        </a:ext>
      </dgm:extLst>
    </dgm:pt>
    <dgm:pt modelId="{96B5FECB-540C-4337-B516-2FCD6400ED37}" type="parTrans" cxnId="{84450B19-2A5C-482F-BA68-7BC10F87C39A}">
      <dgm:prSet/>
      <dgm:spPr/>
      <dgm:t>
        <a:bodyPr/>
        <a:lstStyle/>
        <a:p>
          <a:endParaRPr lang="en-US"/>
        </a:p>
      </dgm:t>
    </dgm:pt>
    <dgm:pt modelId="{86C608BD-D64B-4017-9506-98B2CC3A078F}" type="sibTrans" cxnId="{84450B19-2A5C-482F-BA68-7BC10F87C39A}">
      <dgm:prSet/>
      <dgm:spPr/>
      <dgm:t>
        <a:bodyPr/>
        <a:lstStyle/>
        <a:p>
          <a:endParaRPr lang="en-US"/>
        </a:p>
      </dgm:t>
    </dgm:pt>
    <dgm:pt modelId="{C7B63947-DEEF-46FF-AFEC-0519A852EF3A}" type="pres">
      <dgm:prSet presAssocID="{8DC33719-7A6F-4214-9C0D-013FD705666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C5F2717-6365-4ACE-B876-95EF07335337}" type="pres">
      <dgm:prSet presAssocID="{9AE6E187-A671-4FEC-B3B3-861BB3DA7B57}" presName="singleCycle" presStyleCnt="0"/>
      <dgm:spPr/>
    </dgm:pt>
    <dgm:pt modelId="{80561381-6CA4-419C-A16D-B5A76FEA5215}" type="pres">
      <dgm:prSet presAssocID="{9AE6E187-A671-4FEC-B3B3-861BB3DA7B57}" presName="singleCenter" presStyleLbl="node1" presStyleIdx="0" presStyleCnt="4" custScaleX="213498" custScaleY="76218" custLinFactNeighborX="17034" custLinFactNeighborY="-12776">
        <dgm:presLayoutVars>
          <dgm:chMax val="7"/>
          <dgm:chPref val="7"/>
        </dgm:presLayoutVars>
      </dgm:prSet>
      <dgm:spPr/>
    </dgm:pt>
    <dgm:pt modelId="{68452DFE-84CE-4323-805F-49715B25DF2A}" type="pres">
      <dgm:prSet presAssocID="{C4DD3BA3-7754-4345-95D6-C158D4DD997C}" presName="Name56" presStyleLbl="parChTrans1D2" presStyleIdx="0" presStyleCnt="3"/>
      <dgm:spPr/>
    </dgm:pt>
    <dgm:pt modelId="{5D650C01-FAC9-4563-93F7-E60F8F3D1BB0}" type="pres">
      <dgm:prSet presAssocID="{0E6F50A2-2E78-411D-B955-C070A9F4B9F8}" presName="text0" presStyleLbl="node1" presStyleIdx="1" presStyleCnt="4" custScaleX="283349" custScaleY="94733" custRadScaleRad="108565" custRadScaleInc="30295">
        <dgm:presLayoutVars>
          <dgm:bulletEnabled val="1"/>
        </dgm:presLayoutVars>
      </dgm:prSet>
      <dgm:spPr/>
    </dgm:pt>
    <dgm:pt modelId="{CA4BFDF4-1CEF-4493-AB0C-F0AB026FD224}" type="pres">
      <dgm:prSet presAssocID="{1B544E79-F7C8-4AEF-8835-674D0A8009BC}" presName="Name56" presStyleLbl="parChTrans1D2" presStyleIdx="1" presStyleCnt="3"/>
      <dgm:spPr/>
    </dgm:pt>
    <dgm:pt modelId="{75AFE9F6-ACD3-4CF1-8850-04EC82CEFC57}" type="pres">
      <dgm:prSet presAssocID="{291C933C-91AD-4882-8E6B-A739E39A6102}" presName="text0" presStyleLbl="node1" presStyleIdx="2" presStyleCnt="4" custScaleX="251756" custScaleY="94733" custRadScaleRad="162957" custRadScaleInc="-22719">
        <dgm:presLayoutVars>
          <dgm:bulletEnabled val="1"/>
        </dgm:presLayoutVars>
      </dgm:prSet>
      <dgm:spPr/>
    </dgm:pt>
    <dgm:pt modelId="{BD2F718F-F501-40DC-92E0-CA63629BF8DF}" type="pres">
      <dgm:prSet presAssocID="{96B5FECB-540C-4337-B516-2FCD6400ED37}" presName="Name56" presStyleLbl="parChTrans1D2" presStyleIdx="2" presStyleCnt="3"/>
      <dgm:spPr/>
    </dgm:pt>
    <dgm:pt modelId="{4BFB453D-3590-494D-B902-EC59B4254293}" type="pres">
      <dgm:prSet presAssocID="{F01462A8-07C4-4291-8A36-AF662AE57D89}" presName="text0" presStyleLbl="node1" presStyleIdx="3" presStyleCnt="4" custScaleX="272010" custScaleY="94733">
        <dgm:presLayoutVars>
          <dgm:bulletEnabled val="1"/>
        </dgm:presLayoutVars>
      </dgm:prSet>
      <dgm:spPr/>
    </dgm:pt>
  </dgm:ptLst>
  <dgm:cxnLst>
    <dgm:cxn modelId="{C3286302-8140-4664-A785-24FE742D5D07}" type="presOf" srcId="{96B5FECB-540C-4337-B516-2FCD6400ED37}" destId="{BD2F718F-F501-40DC-92E0-CA63629BF8DF}" srcOrd="0" destOrd="0" presId="urn:microsoft.com/office/officeart/2008/layout/RadialCluster"/>
    <dgm:cxn modelId="{13F72C14-2D3A-47B3-909A-BEE1A0F7FE16}" srcId="{8DC33719-7A6F-4214-9C0D-013FD705666A}" destId="{9AE6E187-A671-4FEC-B3B3-861BB3DA7B57}" srcOrd="0" destOrd="0" parTransId="{420DE6C3-8E95-496F-8641-0F6F3B4E48F1}" sibTransId="{27D41622-7BF3-424F-A90A-2A327C162E47}"/>
    <dgm:cxn modelId="{84450B19-2A5C-482F-BA68-7BC10F87C39A}" srcId="{9AE6E187-A671-4FEC-B3B3-861BB3DA7B57}" destId="{F01462A8-07C4-4291-8A36-AF662AE57D89}" srcOrd="2" destOrd="0" parTransId="{96B5FECB-540C-4337-B516-2FCD6400ED37}" sibTransId="{86C608BD-D64B-4017-9506-98B2CC3A078F}"/>
    <dgm:cxn modelId="{F6B08226-0A21-4173-9906-3B075CA4C6F5}" type="presOf" srcId="{C4DD3BA3-7754-4345-95D6-C158D4DD997C}" destId="{68452DFE-84CE-4323-805F-49715B25DF2A}" srcOrd="0" destOrd="0" presId="urn:microsoft.com/office/officeart/2008/layout/RadialCluster"/>
    <dgm:cxn modelId="{85586D2C-4413-4657-9DAE-0DF606442A91}" srcId="{8DC33719-7A6F-4214-9C0D-013FD705666A}" destId="{A8D91E3C-C0E0-49DA-A08F-3849BDFC9950}" srcOrd="1" destOrd="0" parTransId="{DC3536E7-4DEF-45ED-AEFA-F890867E8F78}" sibTransId="{B6CC9658-2BA4-4408-B433-F821498FE5BC}"/>
    <dgm:cxn modelId="{329AAF3C-E80A-4591-931D-A75FB88A05E7}" srcId="{52F28BC5-DA47-4103-821A-91EE36A1A493}" destId="{CC20A6D1-0E8B-4ABC-9D12-82F654FFA1D9}" srcOrd="1" destOrd="0" parTransId="{C26C0ECB-C4D6-4841-AD77-853DC6287CD3}" sibTransId="{FAB53CA2-B847-4639-AAE6-4A30B98234CA}"/>
    <dgm:cxn modelId="{C207413E-D4EE-4AF9-B33A-34418FDD5272}" type="presOf" srcId="{0E6F50A2-2E78-411D-B955-C070A9F4B9F8}" destId="{5D650C01-FAC9-4563-93F7-E60F8F3D1BB0}" srcOrd="0" destOrd="0" presId="urn:microsoft.com/office/officeart/2008/layout/RadialCluster"/>
    <dgm:cxn modelId="{DFCC074E-89D8-41DE-B6FB-6782FBBC933B}" type="presOf" srcId="{1B544E79-F7C8-4AEF-8835-674D0A8009BC}" destId="{CA4BFDF4-1CEF-4493-AB0C-F0AB026FD224}" srcOrd="0" destOrd="0" presId="urn:microsoft.com/office/officeart/2008/layout/RadialCluster"/>
    <dgm:cxn modelId="{27325173-C5D9-4970-B5BC-7BEC7074A4A6}" srcId="{8DC33719-7A6F-4214-9C0D-013FD705666A}" destId="{52F28BC5-DA47-4103-821A-91EE36A1A493}" srcOrd="2" destOrd="0" parTransId="{D4A05384-64B8-4B12-A82C-A48408B99E6E}" sibTransId="{22E4F192-5F06-4279-820A-278E22912798}"/>
    <dgm:cxn modelId="{F096699B-0DE9-4D67-93B0-EF973CC20FCA}" type="presOf" srcId="{9AE6E187-A671-4FEC-B3B3-861BB3DA7B57}" destId="{80561381-6CA4-419C-A16D-B5A76FEA5215}" srcOrd="0" destOrd="0" presId="urn:microsoft.com/office/officeart/2008/layout/RadialCluster"/>
    <dgm:cxn modelId="{C5CB7EA3-D67F-4D39-954D-D03AFFE50F94}" srcId="{9AE6E187-A671-4FEC-B3B3-861BB3DA7B57}" destId="{291C933C-91AD-4882-8E6B-A739E39A6102}" srcOrd="1" destOrd="0" parTransId="{1B544E79-F7C8-4AEF-8835-674D0A8009BC}" sibTransId="{8875006C-29AF-40B6-8CF2-D3BAD15984D5}"/>
    <dgm:cxn modelId="{E1B161CA-D68D-4111-BF40-1727DDF0B4F9}" srcId="{9AE6E187-A671-4FEC-B3B3-861BB3DA7B57}" destId="{0E6F50A2-2E78-411D-B955-C070A9F4B9F8}" srcOrd="0" destOrd="0" parTransId="{C4DD3BA3-7754-4345-95D6-C158D4DD997C}" sibTransId="{759D4F75-5513-4916-8D4C-162D426C7A18}"/>
    <dgm:cxn modelId="{470898D3-DC94-4D30-A52E-685C42C0705A}" srcId="{52F28BC5-DA47-4103-821A-91EE36A1A493}" destId="{128C838D-643F-4B8B-93FD-375F25D7AF9F}" srcOrd="0" destOrd="0" parTransId="{7C92BD7C-DCCE-40C0-AE21-8CF159139C1B}" sibTransId="{104BC77B-B2FA-441B-A6C0-B1891A74ED43}"/>
    <dgm:cxn modelId="{232189DE-4C40-451D-9A6A-22FA37E23C1F}" type="presOf" srcId="{291C933C-91AD-4882-8E6B-A739E39A6102}" destId="{75AFE9F6-ACD3-4CF1-8850-04EC82CEFC57}" srcOrd="0" destOrd="0" presId="urn:microsoft.com/office/officeart/2008/layout/RadialCluster"/>
    <dgm:cxn modelId="{EE102EE0-0803-4EA8-BDD5-DE8335D3F425}" srcId="{A8D91E3C-C0E0-49DA-A08F-3849BDFC9950}" destId="{BC814E58-DAA4-4227-B6C0-E804A99B2259}" srcOrd="0" destOrd="0" parTransId="{79CAD13A-32F9-446E-8581-F93D503EC1BC}" sibTransId="{FEBE5F87-6D6D-41C1-8E0E-5E394A5F9D30}"/>
    <dgm:cxn modelId="{ACE4B7E0-35A0-40CE-AB6A-3633B2A5AA0C}" type="presOf" srcId="{8DC33719-7A6F-4214-9C0D-013FD705666A}" destId="{C7B63947-DEEF-46FF-AFEC-0519A852EF3A}" srcOrd="0" destOrd="0" presId="urn:microsoft.com/office/officeart/2008/layout/RadialCluster"/>
    <dgm:cxn modelId="{3688B8F0-1F3D-4D03-9D9E-8F3B79F2736B}" type="presOf" srcId="{F01462A8-07C4-4291-8A36-AF662AE57D89}" destId="{4BFB453D-3590-494D-B902-EC59B4254293}" srcOrd="0" destOrd="0" presId="urn:microsoft.com/office/officeart/2008/layout/RadialCluster"/>
    <dgm:cxn modelId="{9E29CCFD-6E73-4432-8188-196E1D805F2C}" type="presParOf" srcId="{C7B63947-DEEF-46FF-AFEC-0519A852EF3A}" destId="{8C5F2717-6365-4ACE-B876-95EF07335337}" srcOrd="0" destOrd="0" presId="urn:microsoft.com/office/officeart/2008/layout/RadialCluster"/>
    <dgm:cxn modelId="{1DE9B7B8-79E7-414F-A34F-01E65F11C7CB}" type="presParOf" srcId="{8C5F2717-6365-4ACE-B876-95EF07335337}" destId="{80561381-6CA4-419C-A16D-B5A76FEA5215}" srcOrd="0" destOrd="0" presId="urn:microsoft.com/office/officeart/2008/layout/RadialCluster"/>
    <dgm:cxn modelId="{00228588-2322-4339-A244-EEAF62249163}" type="presParOf" srcId="{8C5F2717-6365-4ACE-B876-95EF07335337}" destId="{68452DFE-84CE-4323-805F-49715B25DF2A}" srcOrd="1" destOrd="0" presId="urn:microsoft.com/office/officeart/2008/layout/RadialCluster"/>
    <dgm:cxn modelId="{1AD0706A-8D2D-4AFF-AD35-CDA64F395C37}" type="presParOf" srcId="{8C5F2717-6365-4ACE-B876-95EF07335337}" destId="{5D650C01-FAC9-4563-93F7-E60F8F3D1BB0}" srcOrd="2" destOrd="0" presId="urn:microsoft.com/office/officeart/2008/layout/RadialCluster"/>
    <dgm:cxn modelId="{7ABD4FBE-FA38-47B9-A250-69A84DD2912C}" type="presParOf" srcId="{8C5F2717-6365-4ACE-B876-95EF07335337}" destId="{CA4BFDF4-1CEF-4493-AB0C-F0AB026FD224}" srcOrd="3" destOrd="0" presId="urn:microsoft.com/office/officeart/2008/layout/RadialCluster"/>
    <dgm:cxn modelId="{E57B2A9C-197E-41A6-A21E-150C3D18A23B}" type="presParOf" srcId="{8C5F2717-6365-4ACE-B876-95EF07335337}" destId="{75AFE9F6-ACD3-4CF1-8850-04EC82CEFC57}" srcOrd="4" destOrd="0" presId="urn:microsoft.com/office/officeart/2008/layout/RadialCluster"/>
    <dgm:cxn modelId="{E398EA7C-5470-49FA-ABA6-7CC6D1327FFB}" type="presParOf" srcId="{8C5F2717-6365-4ACE-B876-95EF07335337}" destId="{BD2F718F-F501-40DC-92E0-CA63629BF8DF}" srcOrd="5" destOrd="0" presId="urn:microsoft.com/office/officeart/2008/layout/RadialCluster"/>
    <dgm:cxn modelId="{82657291-DA5D-4C4B-A2F4-9A568373BEB7}" type="presParOf" srcId="{8C5F2717-6365-4ACE-B876-95EF07335337}" destId="{4BFB453D-3590-494D-B902-EC59B4254293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61381-6CA4-419C-A16D-B5A76FEA5215}">
      <dsp:nvSpPr>
        <dsp:cNvPr id="0" name=""/>
        <dsp:cNvSpPr/>
      </dsp:nvSpPr>
      <dsp:spPr>
        <a:xfrm>
          <a:off x="4077862" y="1839855"/>
          <a:ext cx="3075771" cy="1098039"/>
        </a:xfrm>
        <a:prstGeom prst="roundRect">
          <a:avLst/>
        </a:prstGeom>
        <a:noFill/>
        <a:ln w="19050" cap="flat" cmpd="sng" algn="ctr">
          <a:solidFill>
            <a:srgbClr val="F16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16000"/>
              </a:solidFill>
              <a:latin typeface="Gotham Bold" pitchFamily="50" charset="0"/>
            </a:rPr>
            <a:t>Data Structures &amp; Algorithms</a:t>
          </a:r>
        </a:p>
      </dsp:txBody>
      <dsp:txXfrm>
        <a:off x="4131464" y="1893457"/>
        <a:ext cx="2968567" cy="990835"/>
      </dsp:txXfrm>
    </dsp:sp>
    <dsp:sp modelId="{68452DFE-84CE-4323-805F-49715B25DF2A}">
      <dsp:nvSpPr>
        <dsp:cNvPr id="0" name=""/>
        <dsp:cNvSpPr/>
      </dsp:nvSpPr>
      <dsp:spPr>
        <a:xfrm rot="16191106">
          <a:off x="5257727" y="1484175"/>
          <a:ext cx="7113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13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50C01-FAC9-4563-93F7-E60F8F3D1BB0}">
      <dsp:nvSpPr>
        <dsp:cNvPr id="0" name=""/>
        <dsp:cNvSpPr/>
      </dsp:nvSpPr>
      <dsp:spPr>
        <a:xfrm>
          <a:off x="4243806" y="214096"/>
          <a:ext cx="2734996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Conceptual Understanding</a:t>
          </a:r>
        </a:p>
      </dsp:txBody>
      <dsp:txXfrm>
        <a:off x="4288443" y="258733"/>
        <a:ext cx="2645722" cy="825126"/>
      </dsp:txXfrm>
    </dsp:sp>
    <dsp:sp modelId="{CA4BFDF4-1CEF-4493-AB0C-F0AB026FD224}">
      <dsp:nvSpPr>
        <dsp:cNvPr id="0" name=""/>
        <dsp:cNvSpPr/>
      </dsp:nvSpPr>
      <dsp:spPr>
        <a:xfrm rot="1818393">
          <a:off x="6477053" y="3225846"/>
          <a:ext cx="114124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124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FE9F6-ACD3-4CF1-8850-04EC82CEFC57}">
      <dsp:nvSpPr>
        <dsp:cNvPr id="0" name=""/>
        <dsp:cNvSpPr/>
      </dsp:nvSpPr>
      <dsp:spPr>
        <a:xfrm>
          <a:off x="7107493" y="3513798"/>
          <a:ext cx="2430048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Critical Thinking or Problem Solving</a:t>
          </a:r>
        </a:p>
      </dsp:txBody>
      <dsp:txXfrm>
        <a:off x="7152130" y="3558435"/>
        <a:ext cx="2340774" cy="825126"/>
      </dsp:txXfrm>
    </dsp:sp>
    <dsp:sp modelId="{BD2F718F-F501-40DC-92E0-CA63629BF8DF}">
      <dsp:nvSpPr>
        <dsp:cNvPr id="0" name=""/>
        <dsp:cNvSpPr/>
      </dsp:nvSpPr>
      <dsp:spPr>
        <a:xfrm rot="8876955">
          <a:off x="3579265" y="3270959"/>
          <a:ext cx="12552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52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FB453D-3590-494D-B902-EC59B4254293}">
      <dsp:nvSpPr>
        <dsp:cNvPr id="0" name=""/>
        <dsp:cNvSpPr/>
      </dsp:nvSpPr>
      <dsp:spPr>
        <a:xfrm>
          <a:off x="1631922" y="3604024"/>
          <a:ext cx="2625548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Implementation</a:t>
          </a:r>
        </a:p>
      </dsp:txBody>
      <dsp:txXfrm>
        <a:off x="1676559" y="3648661"/>
        <a:ext cx="2536274" cy="825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86AF1-EF24-4659-9089-2771856A9EA2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3017C-A127-4C06-BF43-1875A885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3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do we truly care about?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40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5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00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7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04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4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50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95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58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41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 name is Aman and I will be your instructor for this course</a:t>
            </a:r>
          </a:p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wear many hats and identify myself as a</a:t>
            </a:r>
          </a:p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of the organ…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Stepik: you wont have access top an ide and previously students said that it helps; </a:t>
            </a:r>
            <a:r>
              <a:rPr lang="en-US" dirty="0" err="1"/>
              <a:t>iT</a:t>
            </a:r>
            <a:r>
              <a:rPr lang="en-US" dirty="0"/>
              <a:t> wont get you a job but it will help you develop 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34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78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65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38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07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851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097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365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2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093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953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112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140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do we truly care about?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054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841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29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95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9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74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Psuedocode</a:t>
            </a:r>
            <a:r>
              <a:rPr lang="en-US" dirty="0"/>
              <a:t> and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19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6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be talking about various DS and Algo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60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6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7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5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6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7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5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5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9C2D7-406E-45EE-9F57-B83131B49240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8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hyperlink" Target="mailto:kapooramanpreet@ufl.edu" TargetMode="External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online_c++_compile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sa-server.cs.vt.edu/OpenDSA/Books/Everything/html/index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dDxsaXykD4BuhWntHAzGkfUh32TvIqPy4GMBwClhZ2GOrfWQ/viewfor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forms/d/e/1FAIpQLSf5MJP3NNd1MvIzulx4mE0zQ4K3l4TTyuT3JtUHVp_HFNifOw/viewform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uvids.io/app/course/2/" TargetMode="External"/><Relationship Id="rId13" Type="http://schemas.openxmlformats.org/officeDocument/2006/relationships/hyperlink" Target="https://www.youtube.com/playlist?list=PLDN4rrl48XKpZkf03iYFl-O29szjTrs_O" TargetMode="External"/><Relationship Id="rId3" Type="http://schemas.openxmlformats.org/officeDocument/2006/relationships/hyperlink" Target="https://www.cise.ufl.edu/~sahni/dsaac/" TargetMode="External"/><Relationship Id="rId7" Type="http://schemas.openxmlformats.org/officeDocument/2006/relationships/hyperlink" Target="https://www.youtube.com/playlist?list=PLUl4u3cNGP61Oq3tWYp6V_F-5jb5L2iHb" TargetMode="External"/><Relationship Id="rId12" Type="http://schemas.openxmlformats.org/officeDocument/2006/relationships/hyperlink" Target="https://www.youtube.com/user/mycodeschool/playlist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hannel/UC7FzTMO4rKvlqIyU5vwzFKQ/playlists" TargetMode="External"/><Relationship Id="rId11" Type="http://schemas.openxmlformats.org/officeDocument/2006/relationships/hyperlink" Target="https://www.youtube.com/channel/UCmJz2DV1a3yfgrR7GqRtUUA/playlists" TargetMode="External"/><Relationship Id="rId5" Type="http://schemas.openxmlformats.org/officeDocument/2006/relationships/hyperlink" Target="https://cathyatseneca.gitbooks.io/data-structures-and-algorithms/" TargetMode="External"/><Relationship Id="rId10" Type="http://schemas.openxmlformats.org/officeDocument/2006/relationships/hyperlink" Target="https://www.youtube.com/playlist?list=PLI1t_8YX-ApvMthLj56t1Rf-Buio5Y8KL" TargetMode="External"/><Relationship Id="rId4" Type="http://schemas.openxmlformats.org/officeDocument/2006/relationships/hyperlink" Target="http://www.cs.yale.edu/homes/aspnes/classes/223/notes.pdf" TargetMode="External"/><Relationship Id="rId9" Type="http://schemas.openxmlformats.org/officeDocument/2006/relationships/hyperlink" Target="https://www.youtube.com/playlist?list=PLI1t_8YX-Apv-UiRlnZwqqrRT8D1RhriX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29.JP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jpg"/><Relationship Id="rId17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urse Logo">
            <a:extLst>
              <a:ext uri="{FF2B5EF4-FFF2-40B4-BE49-F238E27FC236}">
                <a16:creationId xmlns:a16="http://schemas.microsoft.com/office/drawing/2014/main" id="{F5930E70-AA2A-4DEA-8F19-8204A14E7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632" y="5303558"/>
            <a:ext cx="2162976" cy="1506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801830" y="1873457"/>
            <a:ext cx="105883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Data Structures &amp; Algorithms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chemeClr val="bg1"/>
              </a:solidFill>
              <a:latin typeface="Gotham Bold" pitchFamily="50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schemeClr val="bg1"/>
                </a:solidFill>
                <a:latin typeface="Gotham Bold" pitchFamily="50" charset="0"/>
              </a:rPr>
              <a:t>COP 3530 : Fall 2021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Logistics &amp; Policies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202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Format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FB0DC4-DBBA-4056-8254-1DB4CFC3425F}"/>
              </a:ext>
            </a:extLst>
          </p:cNvPr>
          <p:cNvCxnSpPr/>
          <p:nvPr/>
        </p:nvCxnSpPr>
        <p:spPr>
          <a:xfrm flipH="1">
            <a:off x="791852" y="-65988"/>
            <a:ext cx="46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DCBF1F-3F59-46D6-A5CF-44FCB11A7A96}"/>
              </a:ext>
            </a:extLst>
          </p:cNvPr>
          <p:cNvGrpSpPr/>
          <p:nvPr/>
        </p:nvGrpSpPr>
        <p:grpSpPr>
          <a:xfrm>
            <a:off x="8078771" y="4343333"/>
            <a:ext cx="4040353" cy="2198389"/>
            <a:chOff x="7420579" y="3187239"/>
            <a:chExt cx="4040353" cy="2198389"/>
          </a:xfrm>
        </p:grpSpPr>
        <p:pic>
          <p:nvPicPr>
            <p:cNvPr id="14" name="Picture 13" descr="Careful Cat">
              <a:extLst>
                <a:ext uri="{FF2B5EF4-FFF2-40B4-BE49-F238E27FC236}">
                  <a16:creationId xmlns:a16="http://schemas.microsoft.com/office/drawing/2014/main" id="{623FE7A1-578F-42C6-8DB3-4531762AA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6079" y="3187239"/>
              <a:ext cx="1688831" cy="1688831"/>
            </a:xfrm>
            <a:prstGeom prst="rect">
              <a:avLst/>
            </a:prstGeom>
          </p:spPr>
        </p:pic>
        <p:pic>
          <p:nvPicPr>
            <p:cNvPr id="20" name="Graphic 19" descr="Cycle with people">
              <a:extLst>
                <a:ext uri="{FF2B5EF4-FFF2-40B4-BE49-F238E27FC236}">
                  <a16:creationId xmlns:a16="http://schemas.microsoft.com/office/drawing/2014/main" id="{E654FFC7-C82B-4F1D-84F9-241B7B87F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0410" y="3187239"/>
              <a:ext cx="1378238" cy="137823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EDFD07-F702-4F56-A9C8-22A5C01C0DD5}"/>
                </a:ext>
              </a:extLst>
            </p:cNvPr>
            <p:cNvSpPr txBox="1"/>
            <p:nvPr/>
          </p:nvSpPr>
          <p:spPr>
            <a:xfrm>
              <a:off x="7420579" y="4739297"/>
              <a:ext cx="404035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1. Quiz due on Wed</a:t>
              </a:r>
            </a:p>
            <a:p>
              <a:r>
                <a:rPr lang="en-US" dirty="0">
                  <a:solidFill>
                    <a:srgbClr val="1D9EFF"/>
                  </a:solidFill>
                  <a:latin typeface="Consolas" panose="020B0609020204030204" pitchFamily="49" charset="0"/>
                </a:rPr>
                <a:t>2. Stepik questions due on Sun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85C4B9E-2B14-4DA4-80A8-D83581E06C63}"/>
              </a:ext>
            </a:extLst>
          </p:cNvPr>
          <p:cNvGrpSpPr/>
          <p:nvPr/>
        </p:nvGrpSpPr>
        <p:grpSpPr>
          <a:xfrm>
            <a:off x="2275522" y="3985538"/>
            <a:ext cx="5395600" cy="2579285"/>
            <a:chOff x="-1145228" y="2208602"/>
            <a:chExt cx="5395600" cy="25792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A9ACC8-B539-4E34-835A-B2AF4B98C311}"/>
                </a:ext>
              </a:extLst>
            </p:cNvPr>
            <p:cNvGrpSpPr/>
            <p:nvPr/>
          </p:nvGrpSpPr>
          <p:grpSpPr>
            <a:xfrm>
              <a:off x="-1145228" y="2265232"/>
              <a:ext cx="5395600" cy="2522655"/>
              <a:chOff x="-1533757" y="4197338"/>
              <a:chExt cx="5395600" cy="2522655"/>
            </a:xfrm>
          </p:grpSpPr>
          <p:pic>
            <p:nvPicPr>
              <p:cNvPr id="18" name="Graphic 17" descr="Video camera">
                <a:extLst>
                  <a:ext uri="{FF2B5EF4-FFF2-40B4-BE49-F238E27FC236}">
                    <a16:creationId xmlns:a16="http://schemas.microsoft.com/office/drawing/2014/main" id="{B281B577-B952-4970-82EA-5298344F2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4166" y="4197338"/>
                <a:ext cx="1378238" cy="137823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A28C94-B703-45B1-B7F9-0EF891D9AC83}"/>
                  </a:ext>
                </a:extLst>
              </p:cNvPr>
              <p:cNvSpPr txBox="1"/>
              <p:nvPr/>
            </p:nvSpPr>
            <p:spPr>
              <a:xfrm>
                <a:off x="-1533757" y="5519664"/>
                <a:ext cx="53956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Attend or watch lectures </a:t>
                </a:r>
                <a:r>
                  <a:rPr lang="en-US" sz="1800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synchronously</a:t>
                </a: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 on Tue and Thu.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Optional: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Watch recorded lectures 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asynchronously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 later.</a:t>
                </a:r>
              </a:p>
            </p:txBody>
          </p:sp>
        </p:grpSp>
        <p:pic>
          <p:nvPicPr>
            <p:cNvPr id="26" name="Picture 25" descr="Pop Corn Pusheen">
              <a:extLst>
                <a:ext uri="{FF2B5EF4-FFF2-40B4-BE49-F238E27FC236}">
                  <a16:creationId xmlns:a16="http://schemas.microsoft.com/office/drawing/2014/main" id="{C4285CA7-3DEC-4AD7-B555-01D450D8B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90589" y="2208602"/>
              <a:ext cx="1601457" cy="1601457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A4A104D-4378-4C9B-B985-A3CE42090DB9}"/>
              </a:ext>
            </a:extLst>
          </p:cNvPr>
          <p:cNvGrpSpPr/>
          <p:nvPr/>
        </p:nvGrpSpPr>
        <p:grpSpPr>
          <a:xfrm>
            <a:off x="6366133" y="1443095"/>
            <a:ext cx="3336357" cy="2660811"/>
            <a:chOff x="4750544" y="3040495"/>
            <a:chExt cx="3336357" cy="266081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6D23D64-59A3-41D9-A598-9C2AAF47B4EE}"/>
                </a:ext>
              </a:extLst>
            </p:cNvPr>
            <p:cNvGrpSpPr/>
            <p:nvPr/>
          </p:nvGrpSpPr>
          <p:grpSpPr>
            <a:xfrm>
              <a:off x="4750544" y="3040495"/>
              <a:ext cx="3336357" cy="2660811"/>
              <a:chOff x="4502520" y="3050608"/>
              <a:chExt cx="3336357" cy="2660811"/>
            </a:xfrm>
          </p:grpSpPr>
          <p:pic>
            <p:nvPicPr>
              <p:cNvPr id="22" name="Picture 21" descr="Eating Cat">
                <a:extLst>
                  <a:ext uri="{FF2B5EF4-FFF2-40B4-BE49-F238E27FC236}">
                    <a16:creationId xmlns:a16="http://schemas.microsoft.com/office/drawing/2014/main" id="{3017CE39-F8E5-4813-8607-7E0D961F3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2520" y="3050608"/>
                <a:ext cx="1953169" cy="1953169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976BA6-7F54-4817-80C6-DD660B193A59}"/>
                  </a:ext>
                </a:extLst>
              </p:cNvPr>
              <p:cNvSpPr txBox="1"/>
              <p:nvPr/>
            </p:nvSpPr>
            <p:spPr>
              <a:xfrm>
                <a:off x="4605877" y="4788089"/>
                <a:ext cx="3233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Optional: Attend </a:t>
                </a:r>
                <a:r>
                  <a:rPr lang="en-US" sz="1800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synchronous</a:t>
                </a: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discussions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on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 Zoom on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Tue/Wed.</a:t>
                </a:r>
              </a:p>
            </p:txBody>
          </p:sp>
        </p:grpSp>
        <p:pic>
          <p:nvPicPr>
            <p:cNvPr id="3" name="Graphic 2" descr="Classroom">
              <a:extLst>
                <a:ext uri="{FF2B5EF4-FFF2-40B4-BE49-F238E27FC236}">
                  <a16:creationId xmlns:a16="http://schemas.microsoft.com/office/drawing/2014/main" id="{8C616C78-5467-4B5A-9083-89B24CB30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43590" y="3325841"/>
              <a:ext cx="1325563" cy="132556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18D8E7-AB1C-4DD8-88A5-FBC9CD73C6A1}"/>
              </a:ext>
            </a:extLst>
          </p:cNvPr>
          <p:cNvGrpSpPr/>
          <p:nvPr/>
        </p:nvGrpSpPr>
        <p:grpSpPr>
          <a:xfrm>
            <a:off x="1358347" y="1916218"/>
            <a:ext cx="2497822" cy="1945048"/>
            <a:chOff x="1046309" y="2534171"/>
            <a:chExt cx="2497822" cy="1945048"/>
          </a:xfrm>
        </p:grpSpPr>
        <p:pic>
          <p:nvPicPr>
            <p:cNvPr id="28" name="Graphic 27" descr="Clipboard Checked">
              <a:extLst>
                <a:ext uri="{FF2B5EF4-FFF2-40B4-BE49-F238E27FC236}">
                  <a16:creationId xmlns:a16="http://schemas.microsoft.com/office/drawing/2014/main" id="{56B34F1B-FF11-43BB-9970-CD6EF852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37490" y="2534171"/>
              <a:ext cx="1115460" cy="111546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01DB36-5837-497A-86FC-0903F38D1BAC}"/>
                </a:ext>
              </a:extLst>
            </p:cNvPr>
            <p:cNvSpPr txBox="1"/>
            <p:nvPr/>
          </p:nvSpPr>
          <p:spPr>
            <a:xfrm>
              <a:off x="1046309" y="3832888"/>
              <a:ext cx="249782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16000"/>
                  </a:solidFill>
                  <a:latin typeface="Consolas" panose="020B0609020204030204" pitchFamily="49" charset="0"/>
                </a:rPr>
                <a:t>Action Items </a:t>
              </a:r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by Monday morning</a:t>
              </a:r>
              <a:endParaRPr lang="en-US" dirty="0">
                <a:solidFill>
                  <a:srgbClr val="1D9EFF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098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Attending Campus Lectures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FB0DC4-DBBA-4056-8254-1DB4CFC3425F}"/>
              </a:ext>
            </a:extLst>
          </p:cNvPr>
          <p:cNvCxnSpPr/>
          <p:nvPr/>
        </p:nvCxnSpPr>
        <p:spPr>
          <a:xfrm flipH="1">
            <a:off x="791852" y="-65988"/>
            <a:ext cx="46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A28C94-B703-45B1-B7F9-0EF891D9AC83}"/>
              </a:ext>
            </a:extLst>
          </p:cNvPr>
          <p:cNvSpPr txBox="1"/>
          <p:nvPr/>
        </p:nvSpPr>
        <p:spPr>
          <a:xfrm>
            <a:off x="1001119" y="2048907"/>
            <a:ext cx="783793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You are </a:t>
            </a:r>
            <a:r>
              <a:rPr lang="en-US" sz="2000" dirty="0">
                <a:solidFill>
                  <a:srgbClr val="EB6E19"/>
                </a:solidFill>
                <a:latin typeface="Consolas" panose="020B0609020204030204" pitchFamily="49" charset="0"/>
              </a:rPr>
              <a:t>recommended to wear approved face coverings </a:t>
            </a: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at all times during class and within buildings even if you are vaccinated. If you are sick, stay home and self-quarantine. You could attend the lecture via zoom instead.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Those who attend should be </a:t>
            </a:r>
            <a:r>
              <a:rPr lang="en-US" sz="2000" dirty="0">
                <a:solidFill>
                  <a:srgbClr val="EB6E19"/>
                </a:solidFill>
                <a:latin typeface="Consolas" panose="020B0609020204030204" pitchFamily="49" charset="0"/>
              </a:rPr>
              <a:t>cleared to attend campus </a:t>
            </a: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on </a:t>
            </a:r>
            <a:r>
              <a:rPr lang="en-US" sz="2000" dirty="0" err="1">
                <a:solidFill>
                  <a:srgbClr val="1D9EFF"/>
                </a:solidFill>
                <a:latin typeface="Consolas" panose="020B0609020204030204" pitchFamily="49" charset="0"/>
              </a:rPr>
              <a:t>one.uf</a:t>
            </a:r>
            <a:endParaRPr lang="en-US" sz="2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EB6E19"/>
                </a:solidFill>
                <a:latin typeface="Consolas" panose="020B0609020204030204" pitchFamily="49" charset="0"/>
              </a:rPr>
              <a:t>Attendance is optional </a:t>
            </a: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and you </a:t>
            </a:r>
            <a:r>
              <a:rPr lang="en-US" sz="2000" dirty="0">
                <a:solidFill>
                  <a:srgbClr val="EB6E19"/>
                </a:solidFill>
                <a:latin typeface="Consolas" panose="020B0609020204030204" pitchFamily="49" charset="0"/>
              </a:rPr>
              <a:t>do not have to inform the Instructor or the course staff</a:t>
            </a: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 that you are not attending the campus class but instead the online lecture any day throughout the semester</a:t>
            </a:r>
          </a:p>
        </p:txBody>
      </p:sp>
      <p:pic>
        <p:nvPicPr>
          <p:cNvPr id="3" name="Graphic 2" descr="Classroom">
            <a:extLst>
              <a:ext uri="{FF2B5EF4-FFF2-40B4-BE49-F238E27FC236}">
                <a16:creationId xmlns:a16="http://schemas.microsoft.com/office/drawing/2014/main" id="{8C616C78-5467-4B5A-9083-89B24CB30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969" y="1580109"/>
            <a:ext cx="2577112" cy="257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4" name="Picture 2" descr="Slack logo">
            <a:extLst>
              <a:ext uri="{FF2B5EF4-FFF2-40B4-BE49-F238E27FC236}">
                <a16:creationId xmlns:a16="http://schemas.microsoft.com/office/drawing/2014/main" id="{3602945E-7A53-40AE-B331-89E4569E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19" y="2783472"/>
            <a:ext cx="673416" cy="66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User network">
            <a:extLst>
              <a:ext uri="{FF2B5EF4-FFF2-40B4-BE49-F238E27FC236}">
                <a16:creationId xmlns:a16="http://schemas.microsoft.com/office/drawing/2014/main" id="{2C24AA30-6A7C-43CD-9504-7CA65EC40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8416" y="2871030"/>
            <a:ext cx="1027665" cy="10276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B55FD3-77CC-475F-AC54-95AAD9A7BAD9}"/>
              </a:ext>
            </a:extLst>
          </p:cNvPr>
          <p:cNvSpPr/>
          <p:nvPr/>
        </p:nvSpPr>
        <p:spPr>
          <a:xfrm>
            <a:off x="6974781" y="4085613"/>
            <a:ext cx="5562600" cy="116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Monday, (10 – 11 am) (via Zoom) 	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Thursday, (5 – 6 pm) (via Zoom)	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By Appointment (24 hours in advance)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98651C-937E-412F-8304-9CC525AE9B89}"/>
              </a:ext>
            </a:extLst>
          </p:cNvPr>
          <p:cNvSpPr/>
          <p:nvPr/>
        </p:nvSpPr>
        <p:spPr>
          <a:xfrm>
            <a:off x="7637044" y="1921957"/>
            <a:ext cx="27930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Office Hours</a:t>
            </a:r>
            <a:endParaRPr lang="en-US" sz="3200" dirty="0">
              <a:solidFill>
                <a:srgbClr val="1D9E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98C2E-3977-4BEE-B3FB-A04103488551}"/>
              </a:ext>
            </a:extLst>
          </p:cNvPr>
          <p:cNvSpPr/>
          <p:nvPr/>
        </p:nvSpPr>
        <p:spPr>
          <a:xfrm>
            <a:off x="1931739" y="1897971"/>
            <a:ext cx="12923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Slack</a:t>
            </a:r>
            <a:endParaRPr lang="en-US" sz="3200" dirty="0">
              <a:solidFill>
                <a:srgbClr val="1D9E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6CD005-971E-4791-B1B4-76160EBD197F}"/>
              </a:ext>
            </a:extLst>
          </p:cNvPr>
          <p:cNvSpPr/>
          <p:nvPr/>
        </p:nvSpPr>
        <p:spPr>
          <a:xfrm>
            <a:off x="1193440" y="3907552"/>
            <a:ext cx="518748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Everything! </a:t>
            </a:r>
          </a:p>
          <a:p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– for all question related to the course</a:t>
            </a:r>
          </a:p>
          <a:p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	– for communicating with peers </a:t>
            </a:r>
          </a:p>
          <a:p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	- one-to-one communication with me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Use Appropriate Tags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Response in &lt; 48 business hours</a:t>
            </a:r>
          </a:p>
        </p:txBody>
      </p:sp>
    </p:spTree>
    <p:extLst>
      <p:ext uri="{BB962C8B-B14F-4D97-AF65-F5344CB8AC3E}">
        <p14:creationId xmlns:p14="http://schemas.microsoft.com/office/powerpoint/2010/main" val="4085613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22E351-AB6A-4141-8F16-605FB11B74CC}"/>
              </a:ext>
            </a:extLst>
          </p:cNvPr>
          <p:cNvGrpSpPr/>
          <p:nvPr/>
        </p:nvGrpSpPr>
        <p:grpSpPr>
          <a:xfrm>
            <a:off x="2270501" y="2172183"/>
            <a:ext cx="2868579" cy="3239840"/>
            <a:chOff x="1931136" y="2225026"/>
            <a:chExt cx="2868579" cy="32398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998C2E-3977-4BEE-B3FB-A04103488551}"/>
                </a:ext>
              </a:extLst>
            </p:cNvPr>
            <p:cNvSpPr/>
            <p:nvPr/>
          </p:nvSpPr>
          <p:spPr>
            <a:xfrm>
              <a:off x="1931136" y="3057689"/>
              <a:ext cx="134043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1D9EFF"/>
                  </a:solidFill>
                  <a:latin typeface="Gotham Bold" pitchFamily="50" charset="0"/>
                </a:rPr>
                <a:t>Email</a:t>
              </a:r>
              <a:endParaRPr lang="en-US" sz="3200" dirty="0">
                <a:solidFill>
                  <a:srgbClr val="1D9EFF"/>
                </a:solidFill>
              </a:endParaRPr>
            </a:p>
          </p:txBody>
        </p:sp>
        <p:pic>
          <p:nvPicPr>
            <p:cNvPr id="6" name="Graphic 5" descr="Email">
              <a:extLst>
                <a:ext uri="{FF2B5EF4-FFF2-40B4-BE49-F238E27FC236}">
                  <a16:creationId xmlns:a16="http://schemas.microsoft.com/office/drawing/2014/main" id="{AF87F7B4-7030-47F2-A738-E7C81D4CC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8834" y="2225026"/>
              <a:ext cx="665036" cy="66503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41FA01-C7CE-4172-9A7B-4A93EB3957CE}"/>
                </a:ext>
              </a:extLst>
            </p:cNvPr>
            <p:cNvSpPr txBox="1"/>
            <p:nvPr/>
          </p:nvSpPr>
          <p:spPr>
            <a:xfrm flipH="1">
              <a:off x="1931136" y="3987538"/>
              <a:ext cx="286857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otham Bold" pitchFamily="50" charset="0"/>
                </a:rPr>
                <a:t>Fine for </a:t>
              </a:r>
            </a:p>
            <a:p>
              <a:endParaRPr lang="en-US" dirty="0">
                <a:solidFill>
                  <a:schemeClr val="bg1"/>
                </a:solidFill>
                <a:latin typeface="Gotham Bold" pitchFamily="50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Personal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Accommodations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Emergencies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42CFE68-0EE6-4CCC-B9B4-F1B2DB78052C}"/>
              </a:ext>
            </a:extLst>
          </p:cNvPr>
          <p:cNvSpPr/>
          <p:nvPr/>
        </p:nvSpPr>
        <p:spPr>
          <a:xfrm>
            <a:off x="7370402" y="3004846"/>
            <a:ext cx="1340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9D4"/>
                </a:solidFill>
                <a:latin typeface="Gotham Bold" pitchFamily="50" charset="0"/>
              </a:rPr>
              <a:t>Email</a:t>
            </a:r>
            <a:endParaRPr lang="en-US" sz="3200" dirty="0">
              <a:solidFill>
                <a:srgbClr val="0079D4"/>
              </a:solidFill>
            </a:endParaRPr>
          </a:p>
        </p:txBody>
      </p:sp>
      <p:pic>
        <p:nvPicPr>
          <p:cNvPr id="12" name="Graphic 11" descr="Email">
            <a:extLst>
              <a:ext uri="{FF2B5EF4-FFF2-40B4-BE49-F238E27FC236}">
                <a16:creationId xmlns:a16="http://schemas.microsoft.com/office/drawing/2014/main" id="{42828C57-3ACA-404A-B6BE-402BB6918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8100" y="2172183"/>
            <a:ext cx="665036" cy="665036"/>
          </a:xfrm>
          <a:prstGeom prst="rect">
            <a:avLst/>
          </a:prstGeom>
        </p:spPr>
      </p:pic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A5676C77-9477-4022-A89D-2A63DCED69AA}"/>
              </a:ext>
            </a:extLst>
          </p:cNvPr>
          <p:cNvSpPr/>
          <p:nvPr/>
        </p:nvSpPr>
        <p:spPr>
          <a:xfrm>
            <a:off x="6895261" y="1598304"/>
            <a:ext cx="2290713" cy="2564091"/>
          </a:xfrm>
          <a:prstGeom prst="mathMultiply">
            <a:avLst>
              <a:gd name="adj1" fmla="val 459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F6634-5347-4F16-B884-2C8EFC81CDC7}"/>
              </a:ext>
            </a:extLst>
          </p:cNvPr>
          <p:cNvSpPr txBox="1"/>
          <p:nvPr/>
        </p:nvSpPr>
        <p:spPr>
          <a:xfrm flipH="1">
            <a:off x="7370402" y="3934695"/>
            <a:ext cx="4422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Not okay for </a:t>
            </a:r>
          </a:p>
          <a:p>
            <a:endParaRPr lang="en-US" dirty="0">
              <a:solidFill>
                <a:srgbClr val="1D9EFF"/>
              </a:solidFill>
              <a:latin typeface="Gotham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Questions regarding logistics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Questions on coding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Fixing bugs</a:t>
            </a:r>
          </a:p>
        </p:txBody>
      </p:sp>
    </p:spTree>
    <p:extLst>
      <p:ext uri="{BB962C8B-B14F-4D97-AF65-F5344CB8AC3E}">
        <p14:creationId xmlns:p14="http://schemas.microsoft.com/office/powerpoint/2010/main" val="2618448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2B18E7-C0D0-4A91-B0A5-9F7D7CF225B6}"/>
              </a:ext>
            </a:extLst>
          </p:cNvPr>
          <p:cNvGrpSpPr/>
          <p:nvPr/>
        </p:nvGrpSpPr>
        <p:grpSpPr>
          <a:xfrm>
            <a:off x="2784595" y="1534172"/>
            <a:ext cx="6790186" cy="3880826"/>
            <a:chOff x="4198616" y="1534172"/>
            <a:chExt cx="6790186" cy="38808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98651C-937E-412F-8304-9CC525AE9B89}"/>
                </a:ext>
              </a:extLst>
            </p:cNvPr>
            <p:cNvSpPr/>
            <p:nvPr/>
          </p:nvSpPr>
          <p:spPr>
            <a:xfrm>
              <a:off x="4203559" y="3057688"/>
              <a:ext cx="37848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79D4"/>
                  </a:solidFill>
                  <a:latin typeface="Gotham Bold" pitchFamily="50" charset="0"/>
                </a:rPr>
                <a:t>Canvas Messages</a:t>
              </a:r>
              <a:endParaRPr lang="en-US" sz="3200" dirty="0">
                <a:solidFill>
                  <a:srgbClr val="0079D4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ED065A-0601-44D4-B883-977835E72D03}"/>
                </a:ext>
              </a:extLst>
            </p:cNvPr>
            <p:cNvSpPr/>
            <p:nvPr/>
          </p:nvSpPr>
          <p:spPr>
            <a:xfrm>
              <a:off x="8579168" y="3032811"/>
              <a:ext cx="240963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79D4"/>
                  </a:solidFill>
                  <a:latin typeface="Gotham Bold" pitchFamily="50" charset="0"/>
                </a:rPr>
                <a:t>Phone Call</a:t>
              </a:r>
              <a:endParaRPr lang="en-US" sz="3200" dirty="0">
                <a:solidFill>
                  <a:srgbClr val="0079D4"/>
                </a:solidFill>
              </a:endParaRPr>
            </a:p>
          </p:txBody>
        </p:sp>
        <p:pic>
          <p:nvPicPr>
            <p:cNvPr id="4" name="Graphic 3" descr="Smart Phone">
              <a:extLst>
                <a:ext uri="{FF2B5EF4-FFF2-40B4-BE49-F238E27FC236}">
                  <a16:creationId xmlns:a16="http://schemas.microsoft.com/office/drawing/2014/main" id="{13598C37-D52F-4CE1-8546-83A485197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91570" y="210034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Chat bubble">
              <a:extLst>
                <a:ext uri="{FF2B5EF4-FFF2-40B4-BE49-F238E27FC236}">
                  <a16:creationId xmlns:a16="http://schemas.microsoft.com/office/drawing/2014/main" id="{66F43B4C-EED8-4757-9843-C9B3828C9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13800" y="2100344"/>
              <a:ext cx="914400" cy="914400"/>
            </a:xfrm>
            <a:prstGeom prst="rect">
              <a:avLst/>
            </a:prstGeom>
          </p:spPr>
        </p:pic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30F5395B-4AAB-40BD-96ED-2289290A0AED}"/>
                </a:ext>
              </a:extLst>
            </p:cNvPr>
            <p:cNvSpPr/>
            <p:nvPr/>
          </p:nvSpPr>
          <p:spPr>
            <a:xfrm>
              <a:off x="4198616" y="1608016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2C8D8BF9-FCA1-4C79-8884-FF5EC8749B4D}"/>
                </a:ext>
              </a:extLst>
            </p:cNvPr>
            <p:cNvSpPr/>
            <p:nvPr/>
          </p:nvSpPr>
          <p:spPr>
            <a:xfrm>
              <a:off x="5713800" y="1608016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7188EB86-2299-4CE2-89B9-FB5A9C443AE4}"/>
                </a:ext>
              </a:extLst>
            </p:cNvPr>
            <p:cNvSpPr/>
            <p:nvPr/>
          </p:nvSpPr>
          <p:spPr>
            <a:xfrm>
              <a:off x="8603413" y="1534172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 descr="Tired Taffy Cat">
              <a:extLst>
                <a:ext uri="{FF2B5EF4-FFF2-40B4-BE49-F238E27FC236}">
                  <a16:creationId xmlns:a16="http://schemas.microsoft.com/office/drawing/2014/main" id="{350ADC97-85FD-448F-9F7A-261F36B8C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414" y="3418527"/>
              <a:ext cx="1996471" cy="1996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52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Debugging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38492-8D69-49B1-98FD-79C29E647F5E}"/>
              </a:ext>
            </a:extLst>
          </p:cNvPr>
          <p:cNvSpPr txBox="1"/>
          <p:nvPr/>
        </p:nvSpPr>
        <p:spPr>
          <a:xfrm>
            <a:off x="1404594" y="2037465"/>
            <a:ext cx="94833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Students should visit the course staff during scheduled office hours for help and 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provide context for help.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Debugging requests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for projects/quiz questions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must first go through the TAs or peer mentors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. This is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strongly encouraged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given we have a large class and several of you might have similar questions.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If your problem is not fixed, then start a conversation with both the Instructor and the TA/Peer mentor who you asked for help.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Debugging requests to the Instructor as a Slack direct message or an email will be ignored if you do not follow the above protocol.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966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Grading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1B7B58E-D6E2-4814-9213-7F4AB2D8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564992"/>
              </p:ext>
            </p:extLst>
          </p:nvPr>
        </p:nvGraphicFramePr>
        <p:xfrm>
          <a:off x="734505" y="1740630"/>
          <a:ext cx="11011293" cy="33767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70339">
                  <a:extLst>
                    <a:ext uri="{9D8B030D-6E8A-4147-A177-3AD203B41FA5}">
                      <a16:colId xmlns:a16="http://schemas.microsoft.com/office/drawing/2014/main" val="81487017"/>
                    </a:ext>
                  </a:extLst>
                </a:gridCol>
                <a:gridCol w="5905902">
                  <a:extLst>
                    <a:ext uri="{9D8B030D-6E8A-4147-A177-3AD203B41FA5}">
                      <a16:colId xmlns:a16="http://schemas.microsoft.com/office/drawing/2014/main" val="2557939843"/>
                    </a:ext>
                  </a:extLst>
                </a:gridCol>
                <a:gridCol w="1593130">
                  <a:extLst>
                    <a:ext uri="{9D8B030D-6E8A-4147-A177-3AD203B41FA5}">
                      <a16:colId xmlns:a16="http://schemas.microsoft.com/office/drawing/2014/main" val="1106275584"/>
                    </a:ext>
                  </a:extLst>
                </a:gridCol>
                <a:gridCol w="1941922">
                  <a:extLst>
                    <a:ext uri="{9D8B030D-6E8A-4147-A177-3AD203B41FA5}">
                      <a16:colId xmlns:a16="http://schemas.microsoft.com/office/drawing/2014/main" val="2557629694"/>
                    </a:ext>
                  </a:extLst>
                </a:gridCol>
              </a:tblGrid>
              <a:tr h="1670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Modality</a:t>
                      </a:r>
                      <a:endParaRPr lang="en-US" sz="14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Assignment</a:t>
                      </a:r>
                      <a:endParaRPr lang="en-US" sz="14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Weightage</a:t>
                      </a:r>
                      <a:endParaRPr lang="en-US" sz="14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% of Final Grade</a:t>
                      </a:r>
                      <a:endParaRPr lang="en-US" sz="14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780837"/>
                  </a:ext>
                </a:extLst>
              </a:tr>
              <a:tr h="62230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Individual</a:t>
                      </a:r>
                      <a:endParaRPr lang="en-US" sz="14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Quizzes (12, Drop two lowest scores)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2% x 10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20%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599065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Exam 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20%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20%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374262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Exam 2 (Cumulative)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20%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20%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630141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Project 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10%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10%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5701594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Project 2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6% + 2</a:t>
                      </a:r>
                      <a:r>
                        <a:rPr lang="en-US" sz="1400" baseline="30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% +2</a:t>
                      </a:r>
                      <a:r>
                        <a:rPr lang="en-US" sz="1400" baseline="30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%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10%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804792"/>
                  </a:ext>
                </a:extLst>
              </a:tr>
              <a:tr h="16700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Collaborative</a:t>
                      </a:r>
                      <a:r>
                        <a:rPr lang="en-US" sz="1400" baseline="300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#</a:t>
                      </a:r>
                      <a:endParaRPr lang="en-US" sz="14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Final Project (Individual or Group: 3a &amp; 3b)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2% + 6% + 4</a:t>
                      </a:r>
                      <a:r>
                        <a:rPr lang="en-US" sz="1400" baseline="30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%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12%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486350"/>
                  </a:ext>
                </a:extLst>
              </a:tr>
              <a:tr h="444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Preassigned Stepik Questions (22, Drop six lowest scores)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0.5% x 16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8%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505810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Individual</a:t>
                      </a:r>
                      <a:endParaRPr lang="en-US" sz="14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Extra Credit Opportunities &amp; Bug Bounty Program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Up to 2%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2%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711364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Total: 102%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890569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* Denotes peer-graded components. 8% of your grade will be evaluated by your peers.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30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#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You are allowed to collaborate on Stepik problems, but you must cite the peer who you worked with.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387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517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Timeline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BCAEB1-1A11-44A2-AB03-192DF3854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808974"/>
              </p:ext>
            </p:extLst>
          </p:nvPr>
        </p:nvGraphicFramePr>
        <p:xfrm>
          <a:off x="1274115" y="1425860"/>
          <a:ext cx="9604418" cy="51435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99325">
                  <a:extLst>
                    <a:ext uri="{9D8B030D-6E8A-4147-A177-3AD203B41FA5}">
                      <a16:colId xmlns:a16="http://schemas.microsoft.com/office/drawing/2014/main" val="2529352792"/>
                    </a:ext>
                  </a:extLst>
                </a:gridCol>
                <a:gridCol w="1130043">
                  <a:extLst>
                    <a:ext uri="{9D8B030D-6E8A-4147-A177-3AD203B41FA5}">
                      <a16:colId xmlns:a16="http://schemas.microsoft.com/office/drawing/2014/main" val="1572902789"/>
                    </a:ext>
                  </a:extLst>
                </a:gridCol>
                <a:gridCol w="1130043">
                  <a:extLst>
                    <a:ext uri="{9D8B030D-6E8A-4147-A177-3AD203B41FA5}">
                      <a16:colId xmlns:a16="http://schemas.microsoft.com/office/drawing/2014/main" val="2525979656"/>
                    </a:ext>
                  </a:extLst>
                </a:gridCol>
                <a:gridCol w="4181156">
                  <a:extLst>
                    <a:ext uri="{9D8B030D-6E8A-4147-A177-3AD203B41FA5}">
                      <a16:colId xmlns:a16="http://schemas.microsoft.com/office/drawing/2014/main" val="4006613454"/>
                    </a:ext>
                  </a:extLst>
                </a:gridCol>
                <a:gridCol w="2263851">
                  <a:extLst>
                    <a:ext uri="{9D8B030D-6E8A-4147-A177-3AD203B41FA5}">
                      <a16:colId xmlns:a16="http://schemas.microsoft.com/office/drawing/2014/main" val="4129871816"/>
                    </a:ext>
                  </a:extLst>
                </a:gridCol>
              </a:tblGrid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Week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Dates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Topic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Deadlines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755895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23-Aug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29-Aug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Algorithm Analysis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941713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30-Aug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5-Sep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List, Stacks, &amp; Queues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1, 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497339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6-Sep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12-Sep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Trees &amp; Traversals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838494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13-Sep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19-Sep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Balanced Trees 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289465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20-Sep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26-Sep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Balanced Trees 2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527040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27-Sep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3-Oct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Heaps &amp; Priority Queues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H6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, P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1428158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4-Oct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10-Oct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Sorting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302510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11-Oct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17-Oct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Exam 1 – October 14</a:t>
                      </a:r>
                      <a:endParaRPr lang="en-US" sz="14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400511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18-Oct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24-Oct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Sets, Maps, &amp; Hashing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566802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25-Oct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31-Oct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Graphs 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P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018487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1-Nov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7-Nov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Graphs 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H9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986448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8-Nov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14-Nov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Greedy Algorithms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, P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3a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6588233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15-Nov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21-Nov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Greedy Algorithms / Dynamic Programming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293250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22-Nov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28-Nov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Dynamic Programming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61203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29-Nov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5-Dec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Exam 2 – December 2 </a:t>
                      </a:r>
                      <a:endParaRPr lang="en-US" sz="14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US" sz="14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4838857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6-Dec	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12-Dec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Complexity Theory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P</a:t>
                      </a:r>
                      <a:r>
                        <a:rPr lang="en-US" sz="14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3b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269100"/>
                  </a:ext>
                </a:extLst>
              </a:tr>
              <a:tr h="237490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Legend: Q</a:t>
                      </a:r>
                      <a:r>
                        <a:rPr lang="en-US" sz="1400" baseline="-250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 = Quiz N, P</a:t>
                      </a:r>
                      <a:r>
                        <a:rPr lang="en-US" sz="1400" baseline="-250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 = Project N, E</a:t>
                      </a:r>
                      <a:r>
                        <a:rPr lang="en-US" sz="1400" baseline="-250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N </a:t>
                      </a: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= Exam N, Q</a:t>
                      </a:r>
                      <a:r>
                        <a:rPr lang="en-US" sz="1400" baseline="-250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HN</a:t>
                      </a: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 = Hire Thy Gator Quiz N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066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034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D69F0D-F3D4-4051-AF86-CB74567FFF6C}"/>
              </a:ext>
            </a:extLst>
          </p:cNvPr>
          <p:cNvSpPr txBox="1"/>
          <p:nvPr/>
        </p:nvSpPr>
        <p:spPr>
          <a:xfrm>
            <a:off x="1598079" y="1690688"/>
            <a:ext cx="9827207" cy="583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Default (Project 1 &amp; 2, Stepik Exercises, Quizzes):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solidFill>
                  <a:srgbClr val="1D9EFF"/>
                </a:solidFill>
                <a:latin typeface="Gotham Bold" pitchFamily="50" charset="0"/>
              </a:rPr>
              <a:t>C++11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Project 3 or Final Project: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solidFill>
                  <a:srgbClr val="1D9EFF"/>
                </a:solidFill>
                <a:latin typeface="Gotham Bold" pitchFamily="50" charset="0"/>
              </a:rPr>
              <a:t>Any Language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 lvl="1"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431"/>
            <a:ext cx="10515600" cy="789145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Programming Language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C51E2-8A6C-4033-ADC0-3DDD5E3E4384}"/>
              </a:ext>
            </a:extLst>
          </p:cNvPr>
          <p:cNvSpPr/>
          <p:nvPr/>
        </p:nvSpPr>
        <p:spPr>
          <a:xfrm>
            <a:off x="2835114" y="3172529"/>
            <a:ext cx="8000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16000"/>
                </a:solidFill>
                <a:latin typeface="Consolas" panose="020B0609020204030204" pitchFamily="49" charset="0"/>
              </a:rPr>
              <a:t>g++ -std=c++11 </a:t>
            </a:r>
            <a:r>
              <a:rPr lang="en-US" sz="2400" dirty="0">
                <a:solidFill>
                  <a:srgbClr val="1D9EFF"/>
                </a:solidFill>
                <a:latin typeface="Consolas" panose="020B0609020204030204" pitchFamily="49" charset="0"/>
              </a:rPr>
              <a:t>your_file.cpp </a:t>
            </a:r>
            <a:r>
              <a:rPr lang="en-US" sz="2400" dirty="0">
                <a:solidFill>
                  <a:srgbClr val="F16000"/>
                </a:solidFill>
                <a:latin typeface="Consolas" panose="020B0609020204030204" pitchFamily="49" charset="0"/>
              </a:rPr>
              <a:t>-o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D9EFF"/>
                </a:solidFill>
                <a:latin typeface="Consolas" panose="020B0609020204030204" pitchFamily="49" charset="0"/>
              </a:rPr>
              <a:t>your_program </a:t>
            </a:r>
            <a:endParaRPr lang="en-US" sz="2400" dirty="0">
              <a:solidFill>
                <a:srgbClr val="1D9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14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4000" dirty="0">
                <a:solidFill>
                  <a:schemeClr val="bg1"/>
                </a:solidFill>
                <a:latin typeface="Gotham Bold" pitchFamily="50" charset="0"/>
              </a:rPr>
              <a:t>About Me: </a:t>
            </a:r>
            <a:r>
              <a:rPr lang="en-US" sz="4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Amanpreet Kapoor       </a:t>
            </a: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40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E8CF07-07E0-45F6-A282-CC4C225A5950}"/>
              </a:ext>
            </a:extLst>
          </p:cNvPr>
          <p:cNvSpPr txBox="1"/>
          <p:nvPr/>
        </p:nvSpPr>
        <p:spPr>
          <a:xfrm>
            <a:off x="1175426" y="1390544"/>
            <a:ext cx="924025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Educator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CS Education Researcher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Mentor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Software Engineer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Ph.D. Student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Lifelong Learner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142335-EBCA-46E8-A79F-94FB4556A3BE}"/>
              </a:ext>
            </a:extLst>
          </p:cNvPr>
          <p:cNvSpPr/>
          <p:nvPr/>
        </p:nvSpPr>
        <p:spPr>
          <a:xfrm>
            <a:off x="4121150" y="6078504"/>
            <a:ext cx="3651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1D9EFF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kapooramanpreet@ufl.edu</a:t>
            </a:r>
            <a:endParaRPr lang="en-US" sz="4000" dirty="0">
              <a:solidFill>
                <a:srgbClr val="1D9EFF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00D76F-B46B-41FD-90F9-39CD2642C87F}"/>
              </a:ext>
            </a:extLst>
          </p:cNvPr>
          <p:cNvGrpSpPr/>
          <p:nvPr/>
        </p:nvGrpSpPr>
        <p:grpSpPr>
          <a:xfrm>
            <a:off x="6966309" y="1675200"/>
            <a:ext cx="4605448" cy="3944149"/>
            <a:chOff x="7085578" y="2456142"/>
            <a:chExt cx="4605448" cy="3944149"/>
          </a:xfrm>
        </p:grpSpPr>
        <p:pic>
          <p:nvPicPr>
            <p:cNvPr id="18" name="Picture 14" descr="UF Type Logo">
              <a:extLst>
                <a:ext uri="{FF2B5EF4-FFF2-40B4-BE49-F238E27FC236}">
                  <a16:creationId xmlns:a16="http://schemas.microsoft.com/office/drawing/2014/main" id="{71F9D184-2757-438D-9F83-A3C704E90C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7176" y="3153287"/>
              <a:ext cx="2133912" cy="529032"/>
            </a:xfrm>
            <a:prstGeom prst="rect">
              <a:avLst/>
            </a:prstGeom>
            <a:solidFill>
              <a:schemeClr val="tx1"/>
            </a:solidFill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30C5631-CDAB-48BF-A973-CA20E640E815}"/>
                </a:ext>
              </a:extLst>
            </p:cNvPr>
            <p:cNvGrpSpPr/>
            <p:nvPr/>
          </p:nvGrpSpPr>
          <p:grpSpPr>
            <a:xfrm>
              <a:off x="7085578" y="2456142"/>
              <a:ext cx="4605448" cy="3944149"/>
              <a:chOff x="7225093" y="1064056"/>
              <a:chExt cx="4605448" cy="3944149"/>
            </a:xfrm>
          </p:grpSpPr>
          <p:pic>
            <p:nvPicPr>
              <p:cNvPr id="12" name="Picture 2" descr="Career Connection Center Logo">
                <a:extLst>
                  <a:ext uri="{FF2B5EF4-FFF2-40B4-BE49-F238E27FC236}">
                    <a16:creationId xmlns:a16="http://schemas.microsoft.com/office/drawing/2014/main" id="{C936218A-C33F-49B9-9287-C625118933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6141" y="2231622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Deloitte Logo">
                <a:extLst>
                  <a:ext uri="{FF2B5EF4-FFF2-40B4-BE49-F238E27FC236}">
                    <a16:creationId xmlns:a16="http://schemas.microsoft.com/office/drawing/2014/main" id="{5B25D8EC-A9BA-4E48-9F7D-303277345F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71" t="20748" r="8519" b="16114"/>
              <a:stretch/>
            </p:blipFill>
            <p:spPr bwMode="auto">
              <a:xfrm>
                <a:off x="8799853" y="2514069"/>
                <a:ext cx="1910991" cy="5773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6" descr="UF CISE Logo">
                <a:extLst>
                  <a:ext uri="{FF2B5EF4-FFF2-40B4-BE49-F238E27FC236}">
                    <a16:creationId xmlns:a16="http://schemas.microsoft.com/office/drawing/2014/main" id="{5420C428-2EE6-4B12-954E-C308867464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92419" y="1064056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8" descr="BSI logo">
                <a:extLst>
                  <a:ext uri="{FF2B5EF4-FFF2-40B4-BE49-F238E27FC236}">
                    <a16:creationId xmlns:a16="http://schemas.microsoft.com/office/drawing/2014/main" id="{1C120B50-98CB-40E3-86BE-09E141F9ED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6607" y="2987552"/>
                <a:ext cx="1828800" cy="15658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0" descr="Siemens Healthineers logo">
                <a:extLst>
                  <a:ext uri="{FF2B5EF4-FFF2-40B4-BE49-F238E27FC236}">
                    <a16:creationId xmlns:a16="http://schemas.microsoft.com/office/drawing/2014/main" id="{32309053-2C71-4D29-9E00-04C69FEB52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049" b="35457"/>
              <a:stretch/>
            </p:blipFill>
            <p:spPr bwMode="auto">
              <a:xfrm>
                <a:off x="9213548" y="3374463"/>
                <a:ext cx="2616993" cy="719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2" descr="Gatorloop Logo">
                <a:extLst>
                  <a:ext uri="{FF2B5EF4-FFF2-40B4-BE49-F238E27FC236}">
                    <a16:creationId xmlns:a16="http://schemas.microsoft.com/office/drawing/2014/main" id="{000CBDC4-58CB-474B-9F69-E43EDCB283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76956" y="4319804"/>
                <a:ext cx="1153585" cy="6470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6" descr="JUET logo">
                <a:extLst>
                  <a:ext uri="{FF2B5EF4-FFF2-40B4-BE49-F238E27FC236}">
                    <a16:creationId xmlns:a16="http://schemas.microsoft.com/office/drawing/2014/main" id="{850AB03E-4F29-4521-99ED-73F8752A44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254" y="1071917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8" descr="SIGCSE logo">
                <a:extLst>
                  <a:ext uri="{FF2B5EF4-FFF2-40B4-BE49-F238E27FC236}">
                    <a16:creationId xmlns:a16="http://schemas.microsoft.com/office/drawing/2014/main" id="{56AF58B4-B1BF-44C3-A5EF-337503392C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5458" y="4333559"/>
                <a:ext cx="669377" cy="669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0" descr="F3S logo">
                <a:extLst>
                  <a:ext uri="{FF2B5EF4-FFF2-40B4-BE49-F238E27FC236}">
                    <a16:creationId xmlns:a16="http://schemas.microsoft.com/office/drawing/2014/main" id="{A2388231-A697-4C05-BA8B-1C0C17FE1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25093" y="4334493"/>
                <a:ext cx="1329695" cy="673712"/>
              </a:xfrm>
              <a:prstGeom prst="rect">
                <a:avLst/>
              </a:prstGeom>
            </p:spPr>
          </p:pic>
          <p:pic>
            <p:nvPicPr>
              <p:cNvPr id="22" name="Picture 4" descr="UF ACM logo">
                <a:extLst>
                  <a:ext uri="{FF2B5EF4-FFF2-40B4-BE49-F238E27FC236}">
                    <a16:creationId xmlns:a16="http://schemas.microsoft.com/office/drawing/2014/main" id="{79CA34F7-B459-476F-92C6-684EA23BB6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4342" y="4338506"/>
                <a:ext cx="892503" cy="669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6" name="Picture 2" descr="Slack logo">
            <a:extLst>
              <a:ext uri="{FF2B5EF4-FFF2-40B4-BE49-F238E27FC236}">
                <a16:creationId xmlns:a16="http://schemas.microsoft.com/office/drawing/2014/main" id="{EFB01683-EDC0-44E8-AE70-D38DADD5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066" y="6078504"/>
            <a:ext cx="426471" cy="42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118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D69F0D-F3D4-4051-AF86-CB74567FFF6C}"/>
              </a:ext>
            </a:extLst>
          </p:cNvPr>
          <p:cNvSpPr txBox="1"/>
          <p:nvPr/>
        </p:nvSpPr>
        <p:spPr>
          <a:xfrm>
            <a:off x="1598080" y="1690688"/>
            <a:ext cx="5726168" cy="4095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</a:rPr>
              <a:t>Compiler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G++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Stepik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</a:rPr>
              <a:t>IDE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bg1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OnlineGDB</a:t>
            </a:r>
            <a:endParaRPr lang="en-US" sz="2400" u="sng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Visual Studio Code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Clion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Tools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028" name="Picture 4" descr="Stepik logo">
            <a:extLst>
              <a:ext uri="{FF2B5EF4-FFF2-40B4-BE49-F238E27FC236}">
                <a16:creationId xmlns:a16="http://schemas.microsoft.com/office/drawing/2014/main" id="{7E98F0FD-FAA8-4939-A61D-05110A11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391" y="2354344"/>
            <a:ext cx="1177639" cy="11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etBrains">
            <a:extLst>
              <a:ext uri="{FF2B5EF4-FFF2-40B4-BE49-F238E27FC236}">
                <a16:creationId xmlns:a16="http://schemas.microsoft.com/office/drawing/2014/main" id="{F13B3E1D-D6DE-4910-A5A4-FEA234F1D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911" y="3723552"/>
            <a:ext cx="1087953" cy="11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isual studio code logo ">
            <a:extLst>
              <a:ext uri="{FF2B5EF4-FFF2-40B4-BE49-F238E27FC236}">
                <a16:creationId xmlns:a16="http://schemas.microsoft.com/office/drawing/2014/main" id="{6D6138AD-15DB-4FE2-ACE5-4ECB2791F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20" y="3798967"/>
            <a:ext cx="1177640" cy="11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55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Textbook (Optional)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DD7D7B-8B09-465E-8F97-AA0073F83895}"/>
              </a:ext>
            </a:extLst>
          </p:cNvPr>
          <p:cNvSpPr/>
          <p:nvPr/>
        </p:nvSpPr>
        <p:spPr>
          <a:xfrm>
            <a:off x="1084082" y="1690688"/>
            <a:ext cx="10831398" cy="2952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Structures and Algorithm Analysis in C++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 Allen Weiss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Fourth edition, 2014, ISBN 9780132847377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OpenDSA</a:t>
            </a:r>
            <a:r>
              <a:rPr lang="en-US" sz="28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Book 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https://opendsa-server.cs.vt.edu/OpenDSA/Books/Everything/html/index.html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5752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Feedback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1743F5-7965-49E7-97D2-8731D2299E77}"/>
              </a:ext>
            </a:extLst>
          </p:cNvPr>
          <p:cNvSpPr/>
          <p:nvPr/>
        </p:nvSpPr>
        <p:spPr>
          <a:xfrm>
            <a:off x="1310327" y="2103690"/>
            <a:ext cx="102911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 3530 Feedback Form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Bug Bounty Program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sz="2400" dirty="0">
                <a:solidFill>
                  <a:srgbClr val="202124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Upto 1% EC in Range 0.2-1% per Bug</a:t>
            </a:r>
          </a:p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F16000"/>
              </a:solidFill>
              <a:latin typeface="Gotham Bold" pitchFamily="50" charset="0"/>
            </a:endParaRP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Quiz is not accessible due to a locked module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Typo in one of the quizzes/project descriptions 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Incorrect solution in a certain test case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An accessibility bug such as no headings in documents for screen-readers 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the algorithm has an off-by-one error</a:t>
            </a:r>
          </a:p>
        </p:txBody>
      </p:sp>
    </p:spTree>
    <p:extLst>
      <p:ext uri="{BB962C8B-B14F-4D97-AF65-F5344CB8AC3E}">
        <p14:creationId xmlns:p14="http://schemas.microsoft.com/office/powerpoint/2010/main" val="682468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Expectations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7020-32B6-4FDB-A655-21CF3BC7B28B}"/>
              </a:ext>
            </a:extLst>
          </p:cNvPr>
          <p:cNvSpPr txBox="1"/>
          <p:nvPr/>
        </p:nvSpPr>
        <p:spPr>
          <a:xfrm>
            <a:off x="1404593" y="2037465"/>
            <a:ext cx="10679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</a:rPr>
              <a:t>We want you to focus 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Correctness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Clean, readable, tested, and documented code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Secondary focus on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A46902-E689-495A-9D75-2959B78E6AD0}"/>
              </a:ext>
            </a:extLst>
          </p:cNvPr>
          <p:cNvSpPr txBox="1"/>
          <p:nvPr/>
        </p:nvSpPr>
        <p:spPr>
          <a:xfrm>
            <a:off x="1404592" y="4235481"/>
            <a:ext cx="10679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</a:rPr>
              <a:t>The course will not cover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Mathematical Proofs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Design Patterns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Competitive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5865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975674" y="1741112"/>
            <a:ext cx="10515600" cy="356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Quiz questions on Stepik, Quiz questions on Canvas, and Exams: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1D9EFF"/>
                </a:solidFill>
                <a:latin typeface="Consolas" panose="020B0609020204030204" pitchFamily="49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Work independently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No discussion at the conceptual level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are allowed to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 solutions after the due date and late days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have passed.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search for C++ syntax or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refer to definitions of standard functions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in the C++ library. For example, using the documentation listed here is fine: https://www.cplusplus.com/reference/ or https://en.cppreference.com/w/ </a:t>
            </a:r>
          </a:p>
        </p:txBody>
      </p:sp>
    </p:spTree>
    <p:extLst>
      <p:ext uri="{BB962C8B-B14F-4D97-AF65-F5344CB8AC3E}">
        <p14:creationId xmlns:p14="http://schemas.microsoft.com/office/powerpoint/2010/main" val="3746200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026510" y="1606922"/>
            <a:ext cx="10766421" cy="4885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Project 1 and 2: </a:t>
            </a:r>
          </a:p>
          <a:p>
            <a:pPr>
              <a:lnSpc>
                <a:spcPct val="150000"/>
              </a:lnSpc>
            </a:pPr>
            <a:endParaRPr lang="en-US" sz="5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Work independently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Discussion at the conceptual level is fine if you are stuck with no sharing/viewing of code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are allowed to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discuss conceptually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without discussing any code with a peer provided you cite the peer with who you discussed it. Such discussions should be held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on a whiteboard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using explanation figures/pseudo-codes or through talking.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solutions after the due date and late days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have passed.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search for C++ syntax or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refer to definitions of standard functions in the C++ library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. For example, using the documentation listed here is fine: https://www.cplusplus.com/reference/ or https://en.cppreference.com/w/ </a:t>
            </a:r>
          </a:p>
          <a:p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60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121790" y="1741112"/>
            <a:ext cx="10369484" cy="213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Project 3, Stepik weekly assigned questions, and Stepik ungraded questions: </a:t>
            </a: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It is fine to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collaborate with peers.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You must make sure you are not blindly copy-pasting another student’s code. Also,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must cite the peer you worked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with at the code level or conceptually. 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368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093509" y="1741112"/>
            <a:ext cx="1039776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Sharing/copying, “borrowing” of code structure, looking at code from another student or providing such code, and plagiarism, in addition to other dishonest behaviors, are all considered to be academic dishonesty.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No information regarding the project 1 and 2, quiz, and exam solutions may be shared by students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  <a:r>
              <a:rPr lang="en-US" sz="1600" dirty="0">
                <a:solidFill>
                  <a:srgbClr val="F16000"/>
                </a:solidFill>
                <a:latin typeface="Consolas" panose="020B0609020204030204" pitchFamily="49" charset="0"/>
              </a:rPr>
              <a:t>We strongly encourage that if you have doubts, visit the course staff in-office hours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Looking at any piece of your peer’s code, sharing files, searching for solutions found online, or using someone else to code your solution is </a:t>
            </a:r>
            <a:r>
              <a:rPr lang="en-US" sz="1600" dirty="0">
                <a:solidFill>
                  <a:srgbClr val="F16000"/>
                </a:solidFill>
                <a:latin typeface="Consolas" panose="020B0609020204030204" pitchFamily="49" charset="0"/>
              </a:rPr>
              <a:t>strictly prohibited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Penalty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9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zero on that assignment and a two-letter final grade decrement for a first offense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E grade for second offence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For both offenses, you will be reported to the Honor Court</a:t>
            </a:r>
          </a:p>
        </p:txBody>
      </p:sp>
    </p:spTree>
    <p:extLst>
      <p:ext uri="{BB962C8B-B14F-4D97-AF65-F5344CB8AC3E}">
        <p14:creationId xmlns:p14="http://schemas.microsoft.com/office/powerpoint/2010/main" val="1980598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Acknowledgements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0B7469-BBCF-4B36-9B5F-0A47585D688F}"/>
              </a:ext>
            </a:extLst>
          </p:cNvPr>
          <p:cNvGrpSpPr/>
          <p:nvPr/>
        </p:nvGrpSpPr>
        <p:grpSpPr>
          <a:xfrm>
            <a:off x="2706679" y="2172620"/>
            <a:ext cx="8077586" cy="4165374"/>
            <a:chOff x="1132402" y="2200901"/>
            <a:chExt cx="8077586" cy="4165374"/>
          </a:xfrm>
        </p:grpSpPr>
        <p:pic>
          <p:nvPicPr>
            <p:cNvPr id="2050" name="Picture 2" descr="Cheryl Resch">
              <a:extLst>
                <a:ext uri="{FF2B5EF4-FFF2-40B4-BE49-F238E27FC236}">
                  <a16:creationId xmlns:a16="http://schemas.microsoft.com/office/drawing/2014/main" id="{18A4FF98-E323-4405-A228-252EC9F80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402" y="2282351"/>
              <a:ext cx="1262818" cy="1683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F88A49-B5E6-43E6-A372-28A0409B913E}"/>
                </a:ext>
              </a:extLst>
            </p:cNvPr>
            <p:cNvSpPr/>
            <p:nvPr/>
          </p:nvSpPr>
          <p:spPr>
            <a:xfrm>
              <a:off x="2749685" y="2200901"/>
              <a:ext cx="6460303" cy="1846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0079D4"/>
                  </a:solidFill>
                  <a:latin typeface="Gotham Bold" pitchFamily="50" charset="0"/>
                </a:rPr>
                <a:t>Cheryl Resch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Lecturer,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Dept. of Engineering Education,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University of Florida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9E3DB58-0B8C-410B-9846-7A1C5F580394}"/>
                </a:ext>
              </a:extLst>
            </p:cNvPr>
            <p:cNvSpPr/>
            <p:nvPr/>
          </p:nvSpPr>
          <p:spPr>
            <a:xfrm>
              <a:off x="2749687" y="4550393"/>
              <a:ext cx="6205778" cy="181588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2800" dirty="0">
                  <a:solidFill>
                    <a:srgbClr val="0079D4"/>
                  </a:solidFill>
                  <a:latin typeface="Gotham Bold" pitchFamily="50" charset="0"/>
                </a:rPr>
                <a:t>Lisha Zhou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Lecturer,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Dept. of Engineering Education,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University of Florida</a:t>
              </a:r>
            </a:p>
          </p:txBody>
        </p:sp>
        <p:pic>
          <p:nvPicPr>
            <p:cNvPr id="2052" name="Picture 4" descr="Lisha Zhou">
              <a:extLst>
                <a:ext uri="{FF2B5EF4-FFF2-40B4-BE49-F238E27FC236}">
                  <a16:creationId xmlns:a16="http://schemas.microsoft.com/office/drawing/2014/main" id="{5C449ED2-5F8B-4B2E-9015-BA3C1501C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402" y="4580267"/>
              <a:ext cx="1317101" cy="1756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58656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References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FE7F5-88BB-4195-8DCD-BDBD70E1373C}"/>
              </a:ext>
            </a:extLst>
          </p:cNvPr>
          <p:cNvSpPr txBox="1"/>
          <p:nvPr/>
        </p:nvSpPr>
        <p:spPr>
          <a:xfrm>
            <a:off x="1293043" y="2075792"/>
            <a:ext cx="96059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Books/Notes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Sartaj </a:t>
            </a: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Sahni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James Aspen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Dr. Mark Weiss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OpenDSA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Cathy Hughes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Videos Authority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Josh Hug 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 OCW 6.006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 Dr. Erik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Demaine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and Dr. Srini Devadas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Robert Sedgewick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89CC17-1303-4CF7-96C9-B1E4149E819B}"/>
              </a:ext>
            </a:extLst>
          </p:cNvPr>
          <p:cNvSpPr/>
          <p:nvPr/>
        </p:nvSpPr>
        <p:spPr>
          <a:xfrm>
            <a:off x="7617448" y="2075792"/>
            <a:ext cx="6096000" cy="35548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Videos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Youtube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HackerRank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Data Structures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HackerRank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Algorithms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Back SWE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MyCodeSchool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Abdul Bari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GeeksforGeeks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018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Course Staff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32" name="Group 31" descr="TA headshots">
            <a:extLst>
              <a:ext uri="{FF2B5EF4-FFF2-40B4-BE49-F238E27FC236}">
                <a16:creationId xmlns:a16="http://schemas.microsoft.com/office/drawing/2014/main" id="{D4DBA1A4-917E-4B63-95B4-BDE1A7042DD4}"/>
              </a:ext>
            </a:extLst>
          </p:cNvPr>
          <p:cNvGrpSpPr/>
          <p:nvPr/>
        </p:nvGrpSpPr>
        <p:grpSpPr>
          <a:xfrm>
            <a:off x="1538872" y="5088984"/>
            <a:ext cx="1023831" cy="1649492"/>
            <a:chOff x="1175427" y="1690688"/>
            <a:chExt cx="1023831" cy="1649492"/>
          </a:xfrm>
        </p:grpSpPr>
        <p:pic>
          <p:nvPicPr>
            <p:cNvPr id="29" name="Picture 2" descr="Marc Diaz">
              <a:extLst>
                <a:ext uri="{FF2B5EF4-FFF2-40B4-BE49-F238E27FC236}">
                  <a16:creationId xmlns:a16="http://schemas.microsoft.com/office/drawing/2014/main" id="{EABD2600-4C20-4792-84DE-5640223967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427" y="1690688"/>
              <a:ext cx="1023831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1ABC9C-A379-4643-AE4E-669979D3BB9E}"/>
                </a:ext>
              </a:extLst>
            </p:cNvPr>
            <p:cNvSpPr txBox="1"/>
            <p:nvPr/>
          </p:nvSpPr>
          <p:spPr>
            <a:xfrm>
              <a:off x="1357451" y="2970848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Marc</a:t>
              </a:r>
            </a:p>
          </p:txBody>
        </p:sp>
      </p:grpSp>
      <p:grpSp>
        <p:nvGrpSpPr>
          <p:cNvPr id="64" name="Group 63" descr="TA headshots">
            <a:extLst>
              <a:ext uri="{FF2B5EF4-FFF2-40B4-BE49-F238E27FC236}">
                <a16:creationId xmlns:a16="http://schemas.microsoft.com/office/drawing/2014/main" id="{86DDAE0A-5630-45EF-B8C1-C08332FE8C0E}"/>
              </a:ext>
            </a:extLst>
          </p:cNvPr>
          <p:cNvGrpSpPr/>
          <p:nvPr/>
        </p:nvGrpSpPr>
        <p:grpSpPr>
          <a:xfrm>
            <a:off x="5965344" y="1549195"/>
            <a:ext cx="1366244" cy="1635417"/>
            <a:chOff x="1175427" y="3490101"/>
            <a:chExt cx="1366244" cy="1635417"/>
          </a:xfrm>
        </p:grpSpPr>
        <p:pic>
          <p:nvPicPr>
            <p:cNvPr id="23" name="Picture 22" descr="Dhruv">
              <a:extLst>
                <a:ext uri="{FF2B5EF4-FFF2-40B4-BE49-F238E27FC236}">
                  <a16:creationId xmlns:a16="http://schemas.microsoft.com/office/drawing/2014/main" id="{85AF8D79-2D6A-4086-8831-B8621D76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427" y="3490101"/>
              <a:ext cx="1366244" cy="128016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443DCE4-A331-4983-A23D-5EE0AC869F36}"/>
                </a:ext>
              </a:extLst>
            </p:cNvPr>
            <p:cNvSpPr txBox="1"/>
            <p:nvPr/>
          </p:nvSpPr>
          <p:spPr>
            <a:xfrm>
              <a:off x="1492808" y="475618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Dhruv</a:t>
              </a:r>
            </a:p>
          </p:txBody>
        </p:sp>
      </p:grpSp>
      <p:grpSp>
        <p:nvGrpSpPr>
          <p:cNvPr id="63" name="Group 62" descr="TA headshots">
            <a:extLst>
              <a:ext uri="{FF2B5EF4-FFF2-40B4-BE49-F238E27FC236}">
                <a16:creationId xmlns:a16="http://schemas.microsoft.com/office/drawing/2014/main" id="{DA4A9077-C062-4CA9-9AE8-85ABF99FEC80}"/>
              </a:ext>
            </a:extLst>
          </p:cNvPr>
          <p:cNvGrpSpPr/>
          <p:nvPr/>
        </p:nvGrpSpPr>
        <p:grpSpPr>
          <a:xfrm>
            <a:off x="7589910" y="1538965"/>
            <a:ext cx="1627102" cy="1658611"/>
            <a:chOff x="2916246" y="3490101"/>
            <a:chExt cx="1627102" cy="1658611"/>
          </a:xfrm>
        </p:grpSpPr>
        <p:pic>
          <p:nvPicPr>
            <p:cNvPr id="20" name="Picture 19" descr="Dominik">
              <a:extLst>
                <a:ext uri="{FF2B5EF4-FFF2-40B4-BE49-F238E27FC236}">
                  <a16:creationId xmlns:a16="http://schemas.microsoft.com/office/drawing/2014/main" id="{00070953-EC79-4126-99C8-798E49610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6246" y="3490101"/>
              <a:ext cx="1627102" cy="128016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0053E7-591E-4049-81FB-88411FAC04D8}"/>
                </a:ext>
              </a:extLst>
            </p:cNvPr>
            <p:cNvSpPr txBox="1"/>
            <p:nvPr/>
          </p:nvSpPr>
          <p:spPr>
            <a:xfrm>
              <a:off x="3357333" y="4779380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Dom</a:t>
              </a:r>
            </a:p>
          </p:txBody>
        </p:sp>
      </p:grpSp>
      <p:grpSp>
        <p:nvGrpSpPr>
          <p:cNvPr id="66" name="Group 65" descr="TA headshots">
            <a:extLst>
              <a:ext uri="{FF2B5EF4-FFF2-40B4-BE49-F238E27FC236}">
                <a16:creationId xmlns:a16="http://schemas.microsoft.com/office/drawing/2014/main" id="{3EC4103D-6C3A-4B67-9610-055DF5DDFA43}"/>
              </a:ext>
            </a:extLst>
          </p:cNvPr>
          <p:cNvGrpSpPr/>
          <p:nvPr/>
        </p:nvGrpSpPr>
        <p:grpSpPr>
          <a:xfrm>
            <a:off x="4440144" y="5068153"/>
            <a:ext cx="1423808" cy="1656183"/>
            <a:chOff x="8090378" y="3490101"/>
            <a:chExt cx="1423808" cy="165618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52E39A-979E-4D27-8007-A67CC7791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329" t="39224" r="17491" b="19256"/>
            <a:stretch/>
          </p:blipFill>
          <p:spPr>
            <a:xfrm>
              <a:off x="8090378" y="3490101"/>
              <a:ext cx="1423808" cy="128016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B4CAC3A-AE63-40DE-A68F-3F8D94F14E91}"/>
                </a:ext>
              </a:extLst>
            </p:cNvPr>
            <p:cNvSpPr txBox="1"/>
            <p:nvPr/>
          </p:nvSpPr>
          <p:spPr>
            <a:xfrm>
              <a:off x="8413157" y="477695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Robin</a:t>
              </a:r>
            </a:p>
          </p:txBody>
        </p:sp>
      </p:grpSp>
      <p:grpSp>
        <p:nvGrpSpPr>
          <p:cNvPr id="34" name="Group 33" descr="TA headshots">
            <a:extLst>
              <a:ext uri="{FF2B5EF4-FFF2-40B4-BE49-F238E27FC236}">
                <a16:creationId xmlns:a16="http://schemas.microsoft.com/office/drawing/2014/main" id="{ECCD6E74-1C4A-45F3-8C2C-1BCF43585D7E}"/>
              </a:ext>
            </a:extLst>
          </p:cNvPr>
          <p:cNvGrpSpPr/>
          <p:nvPr/>
        </p:nvGrpSpPr>
        <p:grpSpPr>
          <a:xfrm>
            <a:off x="2518600" y="3305592"/>
            <a:ext cx="1234063" cy="1673708"/>
            <a:chOff x="4195218" y="1690688"/>
            <a:chExt cx="1234063" cy="1673708"/>
          </a:xfrm>
        </p:grpSpPr>
        <p:pic>
          <p:nvPicPr>
            <p:cNvPr id="3080" name="Picture 8" descr="Hamish">
              <a:extLst>
                <a:ext uri="{FF2B5EF4-FFF2-40B4-BE49-F238E27FC236}">
                  <a16:creationId xmlns:a16="http://schemas.microsoft.com/office/drawing/2014/main" id="{11DD39A5-767A-4B7A-A7EA-C616D9DD9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218" y="1690688"/>
              <a:ext cx="1234063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3605880-3633-498C-A832-65C26AD60441}"/>
                </a:ext>
              </a:extLst>
            </p:cNvPr>
            <p:cNvSpPr txBox="1"/>
            <p:nvPr/>
          </p:nvSpPr>
          <p:spPr>
            <a:xfrm>
              <a:off x="4372703" y="2995064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Hamish</a:t>
              </a:r>
            </a:p>
          </p:txBody>
        </p:sp>
      </p:grpSp>
      <p:grpSp>
        <p:nvGrpSpPr>
          <p:cNvPr id="62" name="Group 61" descr="TA headshots">
            <a:extLst>
              <a:ext uri="{FF2B5EF4-FFF2-40B4-BE49-F238E27FC236}">
                <a16:creationId xmlns:a16="http://schemas.microsoft.com/office/drawing/2014/main" id="{C01AE497-F47F-450A-80A3-7D3BAF6F5696}"/>
              </a:ext>
            </a:extLst>
          </p:cNvPr>
          <p:cNvGrpSpPr/>
          <p:nvPr/>
        </p:nvGrpSpPr>
        <p:grpSpPr>
          <a:xfrm>
            <a:off x="7351363" y="5068153"/>
            <a:ext cx="1280160" cy="1689145"/>
            <a:chOff x="4853780" y="3490101"/>
            <a:chExt cx="1280160" cy="168914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36D83F-2FAA-4CAC-8AE4-9A5DF482AF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3780" y="3490101"/>
              <a:ext cx="1280160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F48E9C4-3D1D-4D45-B383-D6B9DF310362}"/>
                </a:ext>
              </a:extLst>
            </p:cNvPr>
            <p:cNvSpPr txBox="1"/>
            <p:nvPr/>
          </p:nvSpPr>
          <p:spPr>
            <a:xfrm>
              <a:off x="4898236" y="4809914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Victoria</a:t>
              </a:r>
            </a:p>
          </p:txBody>
        </p:sp>
      </p:grpSp>
      <p:grpSp>
        <p:nvGrpSpPr>
          <p:cNvPr id="61" name="Group 60" descr="TA headshots">
            <a:extLst>
              <a:ext uri="{FF2B5EF4-FFF2-40B4-BE49-F238E27FC236}">
                <a16:creationId xmlns:a16="http://schemas.microsoft.com/office/drawing/2014/main" id="{989173E3-83B3-4E97-8F42-DF7FC7E93917}"/>
              </a:ext>
            </a:extLst>
          </p:cNvPr>
          <p:cNvGrpSpPr/>
          <p:nvPr/>
        </p:nvGrpSpPr>
        <p:grpSpPr>
          <a:xfrm>
            <a:off x="4579233" y="1537352"/>
            <a:ext cx="1109809" cy="1689145"/>
            <a:chOff x="6538845" y="3490101"/>
            <a:chExt cx="1109809" cy="168914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1E1B481-4D35-463F-AD71-9E01CC09B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8845" y="3490101"/>
              <a:ext cx="1109809" cy="128016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65AEB94-DFC8-4042-A800-2D4E2647BF1B}"/>
                </a:ext>
              </a:extLst>
            </p:cNvPr>
            <p:cNvSpPr txBox="1"/>
            <p:nvPr/>
          </p:nvSpPr>
          <p:spPr>
            <a:xfrm>
              <a:off x="6591583" y="4809914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Andrew</a:t>
              </a:r>
            </a:p>
          </p:txBody>
        </p:sp>
      </p:grpSp>
      <p:grpSp>
        <p:nvGrpSpPr>
          <p:cNvPr id="45" name="Group 44" descr="TA headshots">
            <a:extLst>
              <a:ext uri="{FF2B5EF4-FFF2-40B4-BE49-F238E27FC236}">
                <a16:creationId xmlns:a16="http://schemas.microsoft.com/office/drawing/2014/main" id="{1FFD2885-579C-4D1E-9C3C-D17EA9372DE2}"/>
              </a:ext>
            </a:extLst>
          </p:cNvPr>
          <p:cNvGrpSpPr/>
          <p:nvPr/>
        </p:nvGrpSpPr>
        <p:grpSpPr>
          <a:xfrm>
            <a:off x="4018111" y="3305592"/>
            <a:ext cx="1071127" cy="1650123"/>
            <a:chOff x="9882692" y="3429000"/>
            <a:chExt cx="1071127" cy="1650123"/>
          </a:xfrm>
        </p:grpSpPr>
        <p:pic>
          <p:nvPicPr>
            <p:cNvPr id="27" name="Picture 26" descr="A person with his arms crossed&#10;&#10;Description automatically generated with medium confidence">
              <a:extLst>
                <a:ext uri="{FF2B5EF4-FFF2-40B4-BE49-F238E27FC236}">
                  <a16:creationId xmlns:a16="http://schemas.microsoft.com/office/drawing/2014/main" id="{83DDC294-9531-448C-8D36-BEA619955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5061" y="3429000"/>
              <a:ext cx="1027154" cy="128016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91DFF5D-76C4-4CFB-805C-71110E522A41}"/>
                </a:ext>
              </a:extLst>
            </p:cNvPr>
            <p:cNvSpPr txBox="1"/>
            <p:nvPr/>
          </p:nvSpPr>
          <p:spPr>
            <a:xfrm>
              <a:off x="9882692" y="4709791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Jahdiel</a:t>
              </a:r>
            </a:p>
          </p:txBody>
        </p:sp>
      </p:grpSp>
      <p:grpSp>
        <p:nvGrpSpPr>
          <p:cNvPr id="60" name="Group 59" descr="TA headshots">
            <a:extLst>
              <a:ext uri="{FF2B5EF4-FFF2-40B4-BE49-F238E27FC236}">
                <a16:creationId xmlns:a16="http://schemas.microsoft.com/office/drawing/2014/main" id="{F3E90B93-C80F-429A-81F0-54C6F4E22591}"/>
              </a:ext>
            </a:extLst>
          </p:cNvPr>
          <p:cNvGrpSpPr/>
          <p:nvPr/>
        </p:nvGrpSpPr>
        <p:grpSpPr>
          <a:xfrm>
            <a:off x="3022771" y="1538965"/>
            <a:ext cx="1280160" cy="1649492"/>
            <a:chOff x="2862003" y="5212715"/>
            <a:chExt cx="1280160" cy="1649492"/>
          </a:xfrm>
        </p:grpSpPr>
        <p:pic>
          <p:nvPicPr>
            <p:cNvPr id="30" name="Picture 29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4A5AC152-BEBD-432C-9A8C-4BF799D1C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003" y="5212715"/>
              <a:ext cx="1280160" cy="128016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C8DE06D-FF8E-47C3-82F9-84B67F847B27}"/>
                </a:ext>
              </a:extLst>
            </p:cNvPr>
            <p:cNvSpPr txBox="1"/>
            <p:nvPr/>
          </p:nvSpPr>
          <p:spPr>
            <a:xfrm>
              <a:off x="3029838" y="6492875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Andrew</a:t>
              </a:r>
            </a:p>
          </p:txBody>
        </p:sp>
      </p:grpSp>
      <p:grpSp>
        <p:nvGrpSpPr>
          <p:cNvPr id="44" name="Group 43" descr="TA headshots">
            <a:extLst>
              <a:ext uri="{FF2B5EF4-FFF2-40B4-BE49-F238E27FC236}">
                <a16:creationId xmlns:a16="http://schemas.microsoft.com/office/drawing/2014/main" id="{7855DEE4-F4CA-4D58-97E6-4D7B5609ADF8}"/>
              </a:ext>
            </a:extLst>
          </p:cNvPr>
          <p:cNvGrpSpPr/>
          <p:nvPr/>
        </p:nvGrpSpPr>
        <p:grpSpPr>
          <a:xfrm>
            <a:off x="9423888" y="1558405"/>
            <a:ext cx="1351239" cy="1639171"/>
            <a:chOff x="9219442" y="1690688"/>
            <a:chExt cx="1351239" cy="1639171"/>
          </a:xfrm>
        </p:grpSpPr>
        <p:pic>
          <p:nvPicPr>
            <p:cNvPr id="16" name="Picture 15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9ABD59E1-246A-4A0B-81BC-9C44684E19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3" r="13863"/>
            <a:stretch/>
          </p:blipFill>
          <p:spPr>
            <a:xfrm>
              <a:off x="9219442" y="1690688"/>
              <a:ext cx="1351239" cy="128016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1F8A424-98D2-4F63-8E5F-87A85A898B1C}"/>
                </a:ext>
              </a:extLst>
            </p:cNvPr>
            <p:cNvSpPr txBox="1"/>
            <p:nvPr/>
          </p:nvSpPr>
          <p:spPr>
            <a:xfrm>
              <a:off x="9422816" y="296052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Dustin</a:t>
              </a:r>
            </a:p>
          </p:txBody>
        </p:sp>
      </p:grpSp>
      <p:grpSp>
        <p:nvGrpSpPr>
          <p:cNvPr id="43" name="Group 42" descr="TA headshots">
            <a:extLst>
              <a:ext uri="{FF2B5EF4-FFF2-40B4-BE49-F238E27FC236}">
                <a16:creationId xmlns:a16="http://schemas.microsoft.com/office/drawing/2014/main" id="{4D9111C2-EAC0-4446-AB23-825DCEA364F6}"/>
              </a:ext>
            </a:extLst>
          </p:cNvPr>
          <p:cNvGrpSpPr/>
          <p:nvPr/>
        </p:nvGrpSpPr>
        <p:grpSpPr>
          <a:xfrm>
            <a:off x="6961348" y="3322431"/>
            <a:ext cx="1348347" cy="1644041"/>
            <a:chOff x="7416205" y="1714904"/>
            <a:chExt cx="1348347" cy="1644041"/>
          </a:xfrm>
        </p:grpSpPr>
        <p:pic>
          <p:nvPicPr>
            <p:cNvPr id="38" name="Picture 4" descr="Kaitlyn">
              <a:extLst>
                <a:ext uri="{FF2B5EF4-FFF2-40B4-BE49-F238E27FC236}">
                  <a16:creationId xmlns:a16="http://schemas.microsoft.com/office/drawing/2014/main" id="{CFDF087C-B1D2-4012-8031-B26C265909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6205" y="1714904"/>
              <a:ext cx="1348347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31927CD-45CC-4800-B6B0-AB1EAC24B194}"/>
                </a:ext>
              </a:extLst>
            </p:cNvPr>
            <p:cNvSpPr txBox="1"/>
            <p:nvPr/>
          </p:nvSpPr>
          <p:spPr>
            <a:xfrm>
              <a:off x="7681451" y="2989613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Katie</a:t>
              </a:r>
            </a:p>
          </p:txBody>
        </p:sp>
      </p:grpSp>
      <p:grpSp>
        <p:nvGrpSpPr>
          <p:cNvPr id="35" name="Group 34" descr="TA headshots">
            <a:extLst>
              <a:ext uri="{FF2B5EF4-FFF2-40B4-BE49-F238E27FC236}">
                <a16:creationId xmlns:a16="http://schemas.microsoft.com/office/drawing/2014/main" id="{3D9F5F4D-733C-40D0-859A-6689047072D3}"/>
              </a:ext>
            </a:extLst>
          </p:cNvPr>
          <p:cNvGrpSpPr/>
          <p:nvPr/>
        </p:nvGrpSpPr>
        <p:grpSpPr>
          <a:xfrm>
            <a:off x="2852211" y="5074844"/>
            <a:ext cx="1348348" cy="1649492"/>
            <a:chOff x="5810275" y="1700999"/>
            <a:chExt cx="1348348" cy="1649492"/>
          </a:xfrm>
        </p:grpSpPr>
        <p:pic>
          <p:nvPicPr>
            <p:cNvPr id="39" name="Picture 16" descr="Paul">
              <a:extLst>
                <a:ext uri="{FF2B5EF4-FFF2-40B4-BE49-F238E27FC236}">
                  <a16:creationId xmlns:a16="http://schemas.microsoft.com/office/drawing/2014/main" id="{A57EF431-C240-4BFF-9BBB-B0E2D659E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0275" y="1700999"/>
              <a:ext cx="1348348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BF65779-249B-4044-A524-956C15A64907}"/>
                </a:ext>
              </a:extLst>
            </p:cNvPr>
            <p:cNvSpPr txBox="1"/>
            <p:nvPr/>
          </p:nvSpPr>
          <p:spPr>
            <a:xfrm>
              <a:off x="6096000" y="2981159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Paul</a:t>
              </a:r>
            </a:p>
          </p:txBody>
        </p:sp>
      </p:grpSp>
      <p:grpSp>
        <p:nvGrpSpPr>
          <p:cNvPr id="33" name="Group 32" descr="TA headshots">
            <a:extLst>
              <a:ext uri="{FF2B5EF4-FFF2-40B4-BE49-F238E27FC236}">
                <a16:creationId xmlns:a16="http://schemas.microsoft.com/office/drawing/2014/main" id="{F99C6002-6DD4-40B5-9538-B1204C677DE0}"/>
              </a:ext>
            </a:extLst>
          </p:cNvPr>
          <p:cNvGrpSpPr/>
          <p:nvPr/>
        </p:nvGrpSpPr>
        <p:grpSpPr>
          <a:xfrm>
            <a:off x="5378650" y="3322431"/>
            <a:ext cx="1225249" cy="1673428"/>
            <a:chOff x="2589289" y="1700999"/>
            <a:chExt cx="1225249" cy="1673428"/>
          </a:xfrm>
        </p:grpSpPr>
        <p:pic>
          <p:nvPicPr>
            <p:cNvPr id="3082" name="Picture 10" descr="Josh">
              <a:extLst>
                <a:ext uri="{FF2B5EF4-FFF2-40B4-BE49-F238E27FC236}">
                  <a16:creationId xmlns:a16="http://schemas.microsoft.com/office/drawing/2014/main" id="{A920E294-4506-4304-82FB-E03AB31071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9289" y="1700999"/>
              <a:ext cx="1225249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D6518AE-79D7-4582-9028-BB6D09C0A85B}"/>
                </a:ext>
              </a:extLst>
            </p:cNvPr>
            <p:cNvSpPr txBox="1"/>
            <p:nvPr/>
          </p:nvSpPr>
          <p:spPr>
            <a:xfrm>
              <a:off x="2840643" y="3005095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Josh</a:t>
              </a:r>
            </a:p>
          </p:txBody>
        </p:sp>
      </p:grpSp>
      <p:grpSp>
        <p:nvGrpSpPr>
          <p:cNvPr id="65" name="Group 64" descr="TA headshots">
            <a:extLst>
              <a:ext uri="{FF2B5EF4-FFF2-40B4-BE49-F238E27FC236}">
                <a16:creationId xmlns:a16="http://schemas.microsoft.com/office/drawing/2014/main" id="{4B148583-455B-4710-A23F-C6E100AA2A75}"/>
              </a:ext>
            </a:extLst>
          </p:cNvPr>
          <p:cNvGrpSpPr/>
          <p:nvPr/>
        </p:nvGrpSpPr>
        <p:grpSpPr>
          <a:xfrm>
            <a:off x="1404657" y="1543172"/>
            <a:ext cx="1273708" cy="1645285"/>
            <a:chOff x="1221695" y="5212715"/>
            <a:chExt cx="1273708" cy="164528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7226301-975F-4BF7-ACB7-5FBAAE8C8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24490"/>
            <a:stretch/>
          </p:blipFill>
          <p:spPr>
            <a:xfrm>
              <a:off x="1221695" y="5212715"/>
              <a:ext cx="1273708" cy="1280160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AB6BF43-EDB9-4AEA-8E19-3D0B5D37CD55}"/>
                </a:ext>
              </a:extLst>
            </p:cNvPr>
            <p:cNvSpPr txBox="1"/>
            <p:nvPr/>
          </p:nvSpPr>
          <p:spPr>
            <a:xfrm>
              <a:off x="1492808" y="6488668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Alex</a:t>
              </a:r>
            </a:p>
          </p:txBody>
        </p:sp>
      </p:grpSp>
      <p:grpSp>
        <p:nvGrpSpPr>
          <p:cNvPr id="72" name="Group 71" descr="TA headshots">
            <a:extLst>
              <a:ext uri="{FF2B5EF4-FFF2-40B4-BE49-F238E27FC236}">
                <a16:creationId xmlns:a16="http://schemas.microsoft.com/office/drawing/2014/main" id="{D18237EA-4EEF-4B98-8C20-795377B6C93C}"/>
              </a:ext>
            </a:extLst>
          </p:cNvPr>
          <p:cNvGrpSpPr/>
          <p:nvPr/>
        </p:nvGrpSpPr>
        <p:grpSpPr>
          <a:xfrm>
            <a:off x="8921031" y="5061462"/>
            <a:ext cx="1280160" cy="1670323"/>
            <a:chOff x="7456390" y="5209555"/>
            <a:chExt cx="1280160" cy="1670323"/>
          </a:xfrm>
        </p:grpSpPr>
        <p:pic>
          <p:nvPicPr>
            <p:cNvPr id="71" name="Picture 70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D132117A-AF35-4B6B-8865-67AE80F1D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6390" y="5209555"/>
              <a:ext cx="1280160" cy="128016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87DE27A-449C-4FFD-964D-C958165E51A8}"/>
                </a:ext>
              </a:extLst>
            </p:cNvPr>
            <p:cNvSpPr txBox="1"/>
            <p:nvPr/>
          </p:nvSpPr>
          <p:spPr>
            <a:xfrm>
              <a:off x="7722219" y="6510546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Xiao</a:t>
              </a:r>
            </a:p>
          </p:txBody>
        </p:sp>
      </p:grpSp>
      <p:grpSp>
        <p:nvGrpSpPr>
          <p:cNvPr id="76" name="Group 75" descr="TA headshots">
            <a:extLst>
              <a:ext uri="{FF2B5EF4-FFF2-40B4-BE49-F238E27FC236}">
                <a16:creationId xmlns:a16="http://schemas.microsoft.com/office/drawing/2014/main" id="{436327B3-7284-4D9A-BB22-BF93C46B3DF2}"/>
              </a:ext>
            </a:extLst>
          </p:cNvPr>
          <p:cNvGrpSpPr/>
          <p:nvPr/>
        </p:nvGrpSpPr>
        <p:grpSpPr>
          <a:xfrm>
            <a:off x="8667142" y="3328958"/>
            <a:ext cx="960120" cy="1637514"/>
            <a:chOff x="8209875" y="3337981"/>
            <a:chExt cx="960120" cy="1637514"/>
          </a:xfrm>
        </p:grpSpPr>
        <p:pic>
          <p:nvPicPr>
            <p:cNvPr id="75" name="Picture 74" descr="A child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F7E3C794-E7BA-4F79-8D24-90691D88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9875" y="3337981"/>
              <a:ext cx="960120" cy="1280160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B253EB6-7FEA-47BC-BF4D-3DACF9BDD9B9}"/>
                </a:ext>
              </a:extLst>
            </p:cNvPr>
            <p:cNvSpPr txBox="1"/>
            <p:nvPr/>
          </p:nvSpPr>
          <p:spPr>
            <a:xfrm>
              <a:off x="8225506" y="4606163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Kunyao</a:t>
              </a:r>
            </a:p>
          </p:txBody>
        </p:sp>
      </p:grpSp>
      <p:sp>
        <p:nvSpPr>
          <p:cNvPr id="86" name="TextBox 85" descr="TA headshots">
            <a:extLst>
              <a:ext uri="{FF2B5EF4-FFF2-40B4-BE49-F238E27FC236}">
                <a16:creationId xmlns:a16="http://schemas.microsoft.com/office/drawing/2014/main" id="{8BB9F4FA-C1AF-4337-94F7-44AE29565482}"/>
              </a:ext>
            </a:extLst>
          </p:cNvPr>
          <p:cNvSpPr txBox="1"/>
          <p:nvPr/>
        </p:nvSpPr>
        <p:spPr>
          <a:xfrm>
            <a:off x="6319839" y="640120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Rob</a:t>
            </a:r>
          </a:p>
        </p:txBody>
      </p:sp>
      <p:pic>
        <p:nvPicPr>
          <p:cNvPr id="78" name="Picture 77" descr="TA headshots">
            <a:extLst>
              <a:ext uri="{FF2B5EF4-FFF2-40B4-BE49-F238E27FC236}">
                <a16:creationId xmlns:a16="http://schemas.microsoft.com/office/drawing/2014/main" id="{8FBC954A-9790-439F-9DC9-6E07441FF67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6974" b="12039"/>
          <a:stretch/>
        </p:blipFill>
        <p:spPr>
          <a:xfrm>
            <a:off x="6114996" y="5082293"/>
            <a:ext cx="97958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6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Walkthrough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41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BD2CDF-8D58-4693-9B66-627F172EF52B}"/>
              </a:ext>
            </a:extLst>
          </p:cNvPr>
          <p:cNvSpPr txBox="1"/>
          <p:nvPr/>
        </p:nvSpPr>
        <p:spPr>
          <a:xfrm>
            <a:off x="1749288" y="1764954"/>
            <a:ext cx="5782728" cy="296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Canvas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OpenDSA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Slack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Stepik</a:t>
            </a:r>
            <a:endParaRPr lang="en-US" sz="4400" dirty="0">
              <a:solidFill>
                <a:srgbClr val="1D9E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940D43-803C-4F4B-88B9-75C12ADD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Walkthrough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658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C940D43-803C-4F4B-88B9-75C12ADD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Slack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3" name="Picture 2" descr="Slack">
            <a:extLst>
              <a:ext uri="{FF2B5EF4-FFF2-40B4-BE49-F238E27FC236}">
                <a16:creationId xmlns:a16="http://schemas.microsoft.com/office/drawing/2014/main" id="{BA89492D-E2A8-46DB-A7E5-C8547D453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849" y="1493133"/>
            <a:ext cx="9310148" cy="505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56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To Do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167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Next Steps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11220C-E25D-4BB5-8549-64D727FCC1E4}"/>
              </a:ext>
            </a:extLst>
          </p:cNvPr>
          <p:cNvSpPr txBox="1"/>
          <p:nvPr/>
        </p:nvSpPr>
        <p:spPr>
          <a:xfrm>
            <a:off x="1692727" y="1774380"/>
            <a:ext cx="9864535" cy="224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1D9EFF"/>
                </a:solidFill>
                <a:latin typeface="Gotham Bold" pitchFamily="50" charset="0"/>
              </a:rPr>
              <a:t>Join Slack and greet your peers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1D9EFF"/>
                </a:solidFill>
                <a:latin typeface="Gotham Bold" pitchFamily="50" charset="0"/>
              </a:rPr>
              <a:t>Complete Stepik Invite Request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1D9EFF"/>
                </a:solidFill>
                <a:latin typeface="Gotham Bold" pitchFamily="50" charset="0"/>
              </a:rPr>
              <a:t>Complete Quiz 1</a:t>
            </a:r>
            <a:r>
              <a:rPr lang="en-US" sz="2400" dirty="0">
                <a:latin typeface="Gotham Bold" pitchFamily="50" charset="0"/>
              </a:rPr>
              <a:t>Attend Discussion today/tomorrow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1D9EFF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586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044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Learners: Let’s Get to Know You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6E172D-A4D1-4143-82E9-A1F5E97C5906}"/>
              </a:ext>
            </a:extLst>
          </p:cNvPr>
          <p:cNvSpPr txBox="1"/>
          <p:nvPr/>
        </p:nvSpPr>
        <p:spPr>
          <a:xfrm>
            <a:off x="1631963" y="2757363"/>
            <a:ext cx="52478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16000"/>
                </a:solidFill>
                <a:latin typeface="Gotham Bold" pitchFamily="50" charset="0"/>
              </a:rPr>
              <a:t>Go To Menti.com</a:t>
            </a:r>
          </a:p>
          <a:p>
            <a:endParaRPr lang="en-US" sz="4000" dirty="0">
              <a:solidFill>
                <a:srgbClr val="F16000"/>
              </a:solidFill>
              <a:latin typeface="Gotham Bold" pitchFamily="50" charset="0"/>
            </a:endParaRPr>
          </a:p>
          <a:p>
            <a:r>
              <a:rPr lang="en-US" sz="4000" dirty="0">
                <a:solidFill>
                  <a:srgbClr val="F16000"/>
                </a:solidFill>
                <a:latin typeface="Gotham Bold" pitchFamily="50" charset="0"/>
              </a:rPr>
              <a:t>Code: </a:t>
            </a:r>
            <a:r>
              <a:rPr lang="en-US" sz="4000" dirty="0">
                <a:solidFill>
                  <a:srgbClr val="0079D4"/>
                </a:solidFill>
                <a:latin typeface="Gotham Bold" pitchFamily="50" charset="0"/>
              </a:rPr>
              <a:t> </a:t>
            </a:r>
            <a:r>
              <a:rPr lang="en-US" sz="4000" dirty="0">
                <a:solidFill>
                  <a:srgbClr val="1D9EFF"/>
                </a:solidFill>
                <a:latin typeface="Gotham Bold" pitchFamily="50" charset="0"/>
              </a:rPr>
              <a:t>6873 9177</a:t>
            </a:r>
          </a:p>
        </p:txBody>
      </p:sp>
      <p:pic>
        <p:nvPicPr>
          <p:cNvPr id="5" name="Picture 4" descr="Qr code&#10;">
            <a:extLst>
              <a:ext uri="{FF2B5EF4-FFF2-40B4-BE49-F238E27FC236}">
                <a16:creationId xmlns:a16="http://schemas.microsoft.com/office/drawing/2014/main" id="{B548A04E-CBA7-4D3B-82C5-76E7F2312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824" y="1837125"/>
            <a:ext cx="4094941" cy="409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82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Course Objectives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40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What is this Course About?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61027-BE86-4A1E-9CB0-D6F19CE5A4CE}"/>
              </a:ext>
            </a:extLst>
          </p:cNvPr>
          <p:cNvSpPr/>
          <p:nvPr/>
        </p:nvSpPr>
        <p:spPr>
          <a:xfrm>
            <a:off x="1175426" y="1973385"/>
            <a:ext cx="10354559" cy="347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rgbClr val="1D9EFF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course covers algorithm development using</a:t>
            </a:r>
          </a:p>
          <a:p>
            <a:pPr algn="just"/>
            <a:r>
              <a:rPr lang="en-US" sz="1200" dirty="0">
                <a:solidFill>
                  <a:srgbClr val="0070C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pseudo languages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basic program structures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 design techniques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storage and manipulation of basic data structures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Credit Hours</a:t>
            </a:r>
          </a:p>
        </p:txBody>
      </p:sp>
    </p:spTree>
    <p:extLst>
      <p:ext uri="{BB962C8B-B14F-4D97-AF65-F5344CB8AC3E}">
        <p14:creationId xmlns:p14="http://schemas.microsoft.com/office/powerpoint/2010/main" val="2313335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What is this Course About?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aphicFrame>
        <p:nvGraphicFramePr>
          <p:cNvPr id="3" name="Diagram 2" descr="This course will cover conceptual understanding, implementation and critical thinking while problem solving and applying various data structures and algorithms">
            <a:extLst>
              <a:ext uri="{FF2B5EF4-FFF2-40B4-BE49-F238E27FC236}">
                <a16:creationId xmlns:a16="http://schemas.microsoft.com/office/drawing/2014/main" id="{50C8CCE4-B2C3-41C3-8399-F255D9C2F0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9937206"/>
              </p:ext>
            </p:extLst>
          </p:nvPr>
        </p:nvGraphicFramePr>
        <p:xfrm>
          <a:off x="677945" y="1690688"/>
          <a:ext cx="9625552" cy="480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3584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Data Structures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EFC034-0267-4D84-A453-3651AA072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681" y="4818210"/>
            <a:ext cx="1789980" cy="178998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685F916-A659-4071-B659-A0FE2CFB6111}"/>
              </a:ext>
            </a:extLst>
          </p:cNvPr>
          <p:cNvGrpSpPr/>
          <p:nvPr/>
        </p:nvGrpSpPr>
        <p:grpSpPr>
          <a:xfrm>
            <a:off x="1409223" y="1869648"/>
            <a:ext cx="8233794" cy="3996889"/>
            <a:chOff x="1409223" y="2171307"/>
            <a:chExt cx="8233794" cy="399688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0B27B9E-6CF0-48EF-BC3E-2E2F4092D07B}"/>
                </a:ext>
              </a:extLst>
            </p:cNvPr>
            <p:cNvGrpSpPr/>
            <p:nvPr/>
          </p:nvGrpSpPr>
          <p:grpSpPr>
            <a:xfrm>
              <a:off x="1409223" y="2171307"/>
              <a:ext cx="8233794" cy="2602300"/>
              <a:chOff x="1409223" y="2171307"/>
              <a:chExt cx="8233794" cy="2602300"/>
            </a:xfrm>
          </p:grpSpPr>
          <p:sp>
            <p:nvSpPr>
              <p:cNvPr id="6" name="Rectangle 3" descr="Linear Ordered&#10;">
                <a:extLst>
                  <a:ext uri="{FF2B5EF4-FFF2-40B4-BE49-F238E27FC236}">
                    <a16:creationId xmlns:a16="http://schemas.microsoft.com/office/drawing/2014/main" id="{DE85FF53-6E49-47B6-8225-7E1DAC29F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2171307"/>
                <a:ext cx="2286000" cy="45720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Linear Ordered</a:t>
                </a:r>
              </a:p>
            </p:txBody>
          </p:sp>
          <p:sp>
            <p:nvSpPr>
              <p:cNvPr id="7" name="Rectangle 4" descr="Non-linear Ordered&#10;">
                <a:extLst>
                  <a:ext uri="{FF2B5EF4-FFF2-40B4-BE49-F238E27FC236}">
                    <a16:creationId xmlns:a16="http://schemas.microsoft.com/office/drawing/2014/main" id="{730497DA-87E3-4A4E-9552-C89037D50A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3120" y="2171307"/>
                <a:ext cx="2286000" cy="4572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Non-linear Ordered</a:t>
                </a:r>
              </a:p>
            </p:txBody>
          </p:sp>
          <p:sp>
            <p:nvSpPr>
              <p:cNvPr id="8" name="Rectangle 12" descr="Not Ordered&#10;">
                <a:extLst>
                  <a:ext uri="{FF2B5EF4-FFF2-40B4-BE49-F238E27FC236}">
                    <a16:creationId xmlns:a16="http://schemas.microsoft.com/office/drawing/2014/main" id="{D25B0EDD-7867-4D65-BDBC-5EDF27FB2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2171307"/>
                <a:ext cx="2286000" cy="457200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Not Ordered</a:t>
                </a:r>
              </a:p>
            </p:txBody>
          </p:sp>
          <p:sp>
            <p:nvSpPr>
              <p:cNvPr id="11" name="Rectangle 5" descr="lists">
                <a:extLst>
                  <a:ext uri="{FF2B5EF4-FFF2-40B4-BE49-F238E27FC236}">
                    <a16:creationId xmlns:a16="http://schemas.microsoft.com/office/drawing/2014/main" id="{BBD6B998-2174-4960-9806-558F886FC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2889761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Gotham Bold" pitchFamily="50" charset="0"/>
                  </a:rPr>
                  <a:t>Lists</a:t>
                </a:r>
              </a:p>
            </p:txBody>
          </p:sp>
          <p:sp>
            <p:nvSpPr>
              <p:cNvPr id="13" name="Rectangle 6" descr="stacks">
                <a:extLst>
                  <a:ext uri="{FF2B5EF4-FFF2-40B4-BE49-F238E27FC236}">
                    <a16:creationId xmlns:a16="http://schemas.microsoft.com/office/drawing/2014/main" id="{93E8E40F-D540-4C4F-975D-8707208E0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3603084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Stacks</a:t>
                </a:r>
              </a:p>
            </p:txBody>
          </p:sp>
          <p:sp>
            <p:nvSpPr>
              <p:cNvPr id="14" name="Rectangle 7" descr="queues">
                <a:extLst>
                  <a:ext uri="{FF2B5EF4-FFF2-40B4-BE49-F238E27FC236}">
                    <a16:creationId xmlns:a16="http://schemas.microsoft.com/office/drawing/2014/main" id="{DBB16A03-0ADE-4DE8-A76F-D33130AF0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4316407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Queues</a:t>
                </a:r>
              </a:p>
            </p:txBody>
          </p:sp>
          <p:sp>
            <p:nvSpPr>
              <p:cNvPr id="15" name="Rectangle 8" descr="trees">
                <a:extLst>
                  <a:ext uri="{FF2B5EF4-FFF2-40B4-BE49-F238E27FC236}">
                    <a16:creationId xmlns:a16="http://schemas.microsoft.com/office/drawing/2014/main" id="{CA97C4B6-41C6-4BDA-B757-AFF8296F1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3120" y="2901093"/>
                <a:ext cx="2286000" cy="457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Trees</a:t>
                </a:r>
              </a:p>
            </p:txBody>
          </p:sp>
          <p:sp>
            <p:nvSpPr>
              <p:cNvPr id="16" name="Rectangle 9" descr="graphs">
                <a:extLst>
                  <a:ext uri="{FF2B5EF4-FFF2-40B4-BE49-F238E27FC236}">
                    <a16:creationId xmlns:a16="http://schemas.microsoft.com/office/drawing/2014/main" id="{5A639A53-6E3A-46B8-96B3-AE35D359F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0154" y="3603084"/>
                <a:ext cx="2286000" cy="457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Gotham Bold" pitchFamily="50" charset="0"/>
                  </a:rPr>
                  <a:t>Graphs</a:t>
                </a:r>
              </a:p>
            </p:txBody>
          </p:sp>
          <p:sp>
            <p:nvSpPr>
              <p:cNvPr id="17" name="Rectangle 10" descr="sets">
                <a:extLst>
                  <a:ext uri="{FF2B5EF4-FFF2-40B4-BE49-F238E27FC236}">
                    <a16:creationId xmlns:a16="http://schemas.microsoft.com/office/drawing/2014/main" id="{427D114F-9822-4AEC-85B6-AB7AA86FC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2886293"/>
                <a:ext cx="2286000" cy="4572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Sets</a:t>
                </a:r>
              </a:p>
            </p:txBody>
          </p:sp>
          <p:sp>
            <p:nvSpPr>
              <p:cNvPr id="18" name="Rectangle 11" descr="tables/maps">
                <a:extLst>
                  <a:ext uri="{FF2B5EF4-FFF2-40B4-BE49-F238E27FC236}">
                    <a16:creationId xmlns:a16="http://schemas.microsoft.com/office/drawing/2014/main" id="{91B71668-7876-4A5F-BBA8-A87FE4105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3603084"/>
                <a:ext cx="2286000" cy="4572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Tables/Maps</a:t>
                </a:r>
              </a:p>
            </p:txBody>
          </p:sp>
        </p:grpSp>
        <p:grpSp>
          <p:nvGrpSpPr>
            <p:cNvPr id="19" name="Group 18" descr="Unordered Data Structures">
              <a:extLst>
                <a:ext uri="{FF2B5EF4-FFF2-40B4-BE49-F238E27FC236}">
                  <a16:creationId xmlns:a16="http://schemas.microsoft.com/office/drawing/2014/main" id="{9DB3FDB7-0936-41DB-AB4E-89612624879A}"/>
                </a:ext>
              </a:extLst>
            </p:cNvPr>
            <p:cNvGrpSpPr/>
            <p:nvPr/>
          </p:nvGrpSpPr>
          <p:grpSpPr>
            <a:xfrm>
              <a:off x="7735077" y="4720396"/>
              <a:ext cx="1752600" cy="1447800"/>
              <a:chOff x="6664452" y="3364300"/>
              <a:chExt cx="1752600" cy="1447800"/>
            </a:xfrm>
          </p:grpSpPr>
          <p:sp>
            <p:nvSpPr>
              <p:cNvPr id="20" name="Oval 34">
                <a:extLst>
                  <a:ext uri="{FF2B5EF4-FFF2-40B4-BE49-F238E27FC236}">
                    <a16:creationId xmlns:a16="http://schemas.microsoft.com/office/drawing/2014/main" id="{4DA0BD3C-FE2F-43DD-82C7-53C99E353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091" y="35838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Oval 35">
                <a:extLst>
                  <a:ext uri="{FF2B5EF4-FFF2-40B4-BE49-F238E27FC236}">
                    <a16:creationId xmlns:a16="http://schemas.microsoft.com/office/drawing/2014/main" id="{6F36547F-F6D3-4F93-A534-9BE6FD967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4691" y="38124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Oval 36">
                <a:extLst>
                  <a:ext uri="{FF2B5EF4-FFF2-40B4-BE49-F238E27FC236}">
                    <a16:creationId xmlns:a16="http://schemas.microsoft.com/office/drawing/2014/main" id="{7ED1D9A0-9254-4941-8BA5-7F80FC0B6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6491" y="41934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Oval 37">
                <a:extLst>
                  <a:ext uri="{FF2B5EF4-FFF2-40B4-BE49-F238E27FC236}">
                    <a16:creationId xmlns:a16="http://schemas.microsoft.com/office/drawing/2014/main" id="{7EAC7BCB-669A-4D38-907E-A5D53411E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3420" y="4191292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Oval 33">
                <a:extLst>
                  <a:ext uri="{FF2B5EF4-FFF2-40B4-BE49-F238E27FC236}">
                    <a16:creationId xmlns:a16="http://schemas.microsoft.com/office/drawing/2014/main" id="{34594F30-7AE2-4A79-A664-861715F4D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4452" y="3364300"/>
                <a:ext cx="1752600" cy="1447800"/>
              </a:xfrm>
              <a:prstGeom prst="ellipse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4" descr="Linear Data Structures">
              <a:extLst>
                <a:ext uri="{FF2B5EF4-FFF2-40B4-BE49-F238E27FC236}">
                  <a16:creationId xmlns:a16="http://schemas.microsoft.com/office/drawing/2014/main" id="{C4FE9C71-86DE-4070-982E-BADCC35B4E91}"/>
                </a:ext>
              </a:extLst>
            </p:cNvPr>
            <p:cNvGrpSpPr/>
            <p:nvPr/>
          </p:nvGrpSpPr>
          <p:grpSpPr>
            <a:xfrm>
              <a:off x="1831868" y="5295507"/>
              <a:ext cx="1456888" cy="304800"/>
              <a:chOff x="877748" y="4343400"/>
              <a:chExt cx="1456888" cy="304800"/>
            </a:xfrm>
          </p:grpSpPr>
          <p:sp>
            <p:nvSpPr>
              <p:cNvPr id="26" name="Oval 13">
                <a:extLst>
                  <a:ext uri="{FF2B5EF4-FFF2-40B4-BE49-F238E27FC236}">
                    <a16:creationId xmlns:a16="http://schemas.microsoft.com/office/drawing/2014/main" id="{1FDDD2FA-8EB8-4969-BDE9-BBEFF8E17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7748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Oval 14">
                <a:extLst>
                  <a:ext uri="{FF2B5EF4-FFF2-40B4-BE49-F238E27FC236}">
                    <a16:creationId xmlns:a16="http://schemas.microsoft.com/office/drawing/2014/main" id="{81226823-D927-4CFC-9D60-DFF032658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3792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Oval 15">
                <a:extLst>
                  <a:ext uri="{FF2B5EF4-FFF2-40B4-BE49-F238E27FC236}">
                    <a16:creationId xmlns:a16="http://schemas.microsoft.com/office/drawing/2014/main" id="{44CAFCF0-8DD4-458A-BF11-416332294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9836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49FE957-18FD-4073-A520-F7172DE43CA8}"/>
                  </a:ext>
                </a:extLst>
              </p:cNvPr>
              <p:cNvCxnSpPr>
                <a:cxnSpLocks noChangeShapeType="1"/>
                <a:stCxn id="26" idx="6"/>
                <a:endCxn id="27" idx="2"/>
              </p:cNvCxnSpPr>
              <p:nvPr/>
            </p:nvCxnSpPr>
            <p:spPr bwMode="auto">
              <a:xfrm>
                <a:off x="1182548" y="4495800"/>
                <a:ext cx="271244" cy="0"/>
              </a:xfrm>
              <a:prstGeom prst="line">
                <a:avLst/>
              </a:prstGeom>
              <a:noFill/>
              <a:ln w="25400">
                <a:solidFill>
                  <a:schemeClr val="accent4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B6D8996-2669-4634-9753-F687C728F27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750203" y="4495800"/>
                <a:ext cx="304800" cy="0"/>
              </a:xfrm>
              <a:prstGeom prst="line">
                <a:avLst/>
              </a:prstGeom>
              <a:noFill/>
              <a:ln w="25400">
                <a:solidFill>
                  <a:schemeClr val="accent4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31" name="Group 30" descr="Non-Linear Data Structures">
              <a:extLst>
                <a:ext uri="{FF2B5EF4-FFF2-40B4-BE49-F238E27FC236}">
                  <a16:creationId xmlns:a16="http://schemas.microsoft.com/office/drawing/2014/main" id="{BBCA3FB5-E4E4-4A55-A2BA-67A34490B071}"/>
                </a:ext>
              </a:extLst>
            </p:cNvPr>
            <p:cNvGrpSpPr/>
            <p:nvPr/>
          </p:nvGrpSpPr>
          <p:grpSpPr>
            <a:xfrm>
              <a:off x="5225372" y="4988620"/>
              <a:ext cx="987552" cy="911352"/>
              <a:chOff x="4079846" y="3744286"/>
              <a:chExt cx="987552" cy="91135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D06E595-9B3B-4CCB-9BDB-BBDFCB0F3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9846" y="37442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47F677-4DCC-4D8C-A1AE-1F791E081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5646" y="38204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9D2F77B-58EA-434A-9B0C-23C2FAFE2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2246" y="43538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AE1F873-515C-4395-9A03-190B6BF12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9446" y="42776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36" name="Straight Connector 27">
                <a:extLst>
                  <a:ext uri="{FF2B5EF4-FFF2-40B4-BE49-F238E27FC236}">
                    <a16:creationId xmlns:a16="http://schemas.microsoft.com/office/drawing/2014/main" id="{5A300474-4AF3-4B14-AC0F-944DB12EE000}"/>
                  </a:ext>
                </a:extLst>
              </p:cNvPr>
              <p:cNvCxnSpPr>
                <a:cxnSpLocks noChangeShapeType="1"/>
                <a:stCxn id="32" idx="6"/>
                <a:endCxn id="33" idx="2"/>
              </p:cNvCxnSpPr>
              <p:nvPr/>
            </p:nvCxnSpPr>
            <p:spPr bwMode="auto">
              <a:xfrm>
                <a:off x="4381598" y="3895162"/>
                <a:ext cx="384048" cy="76200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7" name="Straight Connector 29">
                <a:extLst>
                  <a:ext uri="{FF2B5EF4-FFF2-40B4-BE49-F238E27FC236}">
                    <a16:creationId xmlns:a16="http://schemas.microsoft.com/office/drawing/2014/main" id="{2B26994C-2449-49C4-959A-08A707E3B0EA}"/>
                  </a:ext>
                </a:extLst>
              </p:cNvPr>
              <p:cNvCxnSpPr>
                <a:cxnSpLocks noChangeShapeType="1"/>
                <a:stCxn id="33" idx="4"/>
                <a:endCxn id="35" idx="0"/>
              </p:cNvCxnSpPr>
              <p:nvPr/>
            </p:nvCxnSpPr>
            <p:spPr bwMode="auto">
              <a:xfrm flipH="1">
                <a:off x="4840322" y="4122238"/>
                <a:ext cx="76200" cy="155448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8" name="Straight Connector 31">
                <a:extLst>
                  <a:ext uri="{FF2B5EF4-FFF2-40B4-BE49-F238E27FC236}">
                    <a16:creationId xmlns:a16="http://schemas.microsoft.com/office/drawing/2014/main" id="{16A74199-DDE2-460E-8EF9-DC0C699CAD5D}"/>
                  </a:ext>
                </a:extLst>
              </p:cNvPr>
              <p:cNvCxnSpPr>
                <a:cxnSpLocks noChangeShapeType="1"/>
                <a:stCxn id="32" idx="5"/>
                <a:endCxn id="35" idx="1"/>
              </p:cNvCxnSpPr>
              <p:nvPr/>
            </p:nvCxnSpPr>
            <p:spPr bwMode="auto">
              <a:xfrm>
                <a:off x="4337407" y="4001847"/>
                <a:ext cx="396230" cy="320030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9" name="Straight Connector 31">
                <a:extLst>
                  <a:ext uri="{FF2B5EF4-FFF2-40B4-BE49-F238E27FC236}">
                    <a16:creationId xmlns:a16="http://schemas.microsoft.com/office/drawing/2014/main" id="{F8A83CAE-9C4A-4C60-8A1C-7F6AE7A2B7EC}"/>
                  </a:ext>
                </a:extLst>
              </p:cNvPr>
              <p:cNvCxnSpPr>
                <a:cxnSpLocks noChangeShapeType="1"/>
                <a:stCxn id="32" idx="4"/>
              </p:cNvCxnSpPr>
              <p:nvPr/>
            </p:nvCxnSpPr>
            <p:spPr bwMode="auto">
              <a:xfrm>
                <a:off x="4230722" y="4046038"/>
                <a:ext cx="169093" cy="363987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2068772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Algorithms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F057A8-6D49-42D4-8B5F-143C02EBA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172" y="4547378"/>
            <a:ext cx="2486818" cy="2486818"/>
          </a:xfrm>
          <a:prstGeom prst="rect">
            <a:avLst/>
          </a:prstGeom>
        </p:spPr>
      </p:pic>
      <p:sp>
        <p:nvSpPr>
          <p:cNvPr id="47" name="Rectangle 12" descr="Greedy&#10;">
            <a:extLst>
              <a:ext uri="{FF2B5EF4-FFF2-40B4-BE49-F238E27FC236}">
                <a16:creationId xmlns:a16="http://schemas.microsoft.com/office/drawing/2014/main" id="{BC198991-DA98-49F8-8FC7-D0CF780A4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0201" y="1844386"/>
            <a:ext cx="2743200" cy="457200"/>
          </a:xfrm>
          <a:prstGeom prst="rect">
            <a:avLst/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Greedy</a:t>
            </a:r>
          </a:p>
        </p:txBody>
      </p:sp>
      <p:sp>
        <p:nvSpPr>
          <p:cNvPr id="53" name="Rectangle 10" descr="sets">
            <a:extLst>
              <a:ext uri="{FF2B5EF4-FFF2-40B4-BE49-F238E27FC236}">
                <a16:creationId xmlns:a16="http://schemas.microsoft.com/office/drawing/2014/main" id="{B462AEFD-4790-4900-BCE0-D5023E50C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6" y="2491186"/>
            <a:ext cx="27432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Minimum Spanning Tree</a:t>
            </a:r>
          </a:p>
        </p:txBody>
      </p:sp>
      <p:sp>
        <p:nvSpPr>
          <p:cNvPr id="54" name="Rectangle 11" descr="tables/maps">
            <a:extLst>
              <a:ext uri="{FF2B5EF4-FFF2-40B4-BE49-F238E27FC236}">
                <a16:creationId xmlns:a16="http://schemas.microsoft.com/office/drawing/2014/main" id="{4585564B-366E-4866-8AC6-8029F5FAC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6" y="3200892"/>
            <a:ext cx="27432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Shortest Paths</a:t>
            </a:r>
          </a:p>
        </p:txBody>
      </p:sp>
      <p:sp>
        <p:nvSpPr>
          <p:cNvPr id="45" name="Rectangle 3" descr="Brute Force&#10;">
            <a:extLst>
              <a:ext uri="{FF2B5EF4-FFF2-40B4-BE49-F238E27FC236}">
                <a16:creationId xmlns:a16="http://schemas.microsoft.com/office/drawing/2014/main" id="{B42A8BBC-A47C-4FD3-B422-55A32B28D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1844386"/>
            <a:ext cx="2743200" cy="4572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Brute Force</a:t>
            </a:r>
          </a:p>
        </p:txBody>
      </p:sp>
      <p:sp>
        <p:nvSpPr>
          <p:cNvPr id="48" name="Rectangle 5" descr="lists">
            <a:extLst>
              <a:ext uri="{FF2B5EF4-FFF2-40B4-BE49-F238E27FC236}">
                <a16:creationId xmlns:a16="http://schemas.microsoft.com/office/drawing/2014/main" id="{44A3AB65-4A5F-4031-A014-49457979D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2491186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Selection Sort</a:t>
            </a:r>
          </a:p>
        </p:txBody>
      </p:sp>
      <p:sp>
        <p:nvSpPr>
          <p:cNvPr id="49" name="Rectangle 6" descr="stacks">
            <a:extLst>
              <a:ext uri="{FF2B5EF4-FFF2-40B4-BE49-F238E27FC236}">
                <a16:creationId xmlns:a16="http://schemas.microsoft.com/office/drawing/2014/main" id="{30E34680-646F-41E6-929D-50E6B4ACA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3200892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Bubble Sort</a:t>
            </a:r>
          </a:p>
        </p:txBody>
      </p:sp>
      <p:sp>
        <p:nvSpPr>
          <p:cNvPr id="50" name="Rectangle 7" descr="queues">
            <a:extLst>
              <a:ext uri="{FF2B5EF4-FFF2-40B4-BE49-F238E27FC236}">
                <a16:creationId xmlns:a16="http://schemas.microsoft.com/office/drawing/2014/main" id="{FC778D4C-9BA5-4103-A9EE-0C3C31A5E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3890784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Insertion Sort</a:t>
            </a:r>
          </a:p>
        </p:txBody>
      </p:sp>
      <p:sp>
        <p:nvSpPr>
          <p:cNvPr id="55" name="Rectangle 7" descr="queues">
            <a:extLst>
              <a:ext uri="{FF2B5EF4-FFF2-40B4-BE49-F238E27FC236}">
                <a16:creationId xmlns:a16="http://schemas.microsoft.com/office/drawing/2014/main" id="{5CED18F1-8305-4890-B7E4-5A3EC60E1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4580676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NP Complete Problems</a:t>
            </a:r>
          </a:p>
        </p:txBody>
      </p:sp>
      <p:sp>
        <p:nvSpPr>
          <p:cNvPr id="46" name="Rectangle 4" descr="Divide &amp; Conquer&#10;">
            <a:extLst>
              <a:ext uri="{FF2B5EF4-FFF2-40B4-BE49-F238E27FC236}">
                <a16:creationId xmlns:a16="http://schemas.microsoft.com/office/drawing/2014/main" id="{4555AC95-7A93-44FD-9A61-6451BEF7B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418" y="1844386"/>
            <a:ext cx="210312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Divide &amp; Conquer</a:t>
            </a:r>
          </a:p>
        </p:txBody>
      </p:sp>
      <p:sp>
        <p:nvSpPr>
          <p:cNvPr id="51" name="Rectangle 8" descr="trees">
            <a:extLst>
              <a:ext uri="{FF2B5EF4-FFF2-40B4-BE49-F238E27FC236}">
                <a16:creationId xmlns:a16="http://schemas.microsoft.com/office/drawing/2014/main" id="{843A9768-CB87-44EC-88C5-56C6C1A4C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840" y="2491186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Binary Search</a:t>
            </a:r>
          </a:p>
        </p:txBody>
      </p:sp>
      <p:sp>
        <p:nvSpPr>
          <p:cNvPr id="52" name="Rectangle 9" descr="graphs">
            <a:extLst>
              <a:ext uri="{FF2B5EF4-FFF2-40B4-BE49-F238E27FC236}">
                <a16:creationId xmlns:a16="http://schemas.microsoft.com/office/drawing/2014/main" id="{016A0C9F-7B77-43E3-A687-1129683F9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417" y="3200892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Merge Sort</a:t>
            </a:r>
          </a:p>
        </p:txBody>
      </p:sp>
      <p:sp>
        <p:nvSpPr>
          <p:cNvPr id="56" name="Rectangle 9" descr="graphs">
            <a:extLst>
              <a:ext uri="{FF2B5EF4-FFF2-40B4-BE49-F238E27FC236}">
                <a16:creationId xmlns:a16="http://schemas.microsoft.com/office/drawing/2014/main" id="{5CA4B344-8807-4079-975F-329F30F52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840" y="3890784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Quick Sort</a:t>
            </a:r>
          </a:p>
        </p:txBody>
      </p:sp>
      <p:sp>
        <p:nvSpPr>
          <p:cNvPr id="57" name="Rectangle 12" descr="Dynamic Programming&#10;">
            <a:extLst>
              <a:ext uri="{FF2B5EF4-FFF2-40B4-BE49-F238E27FC236}">
                <a16:creationId xmlns:a16="http://schemas.microsoft.com/office/drawing/2014/main" id="{2AFEEB72-DDE4-45AF-837B-6610324D5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5063" y="1844386"/>
            <a:ext cx="2743200" cy="457200"/>
          </a:xfrm>
          <a:prstGeom prst="rect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Dynamic Programming</a:t>
            </a:r>
          </a:p>
        </p:txBody>
      </p:sp>
      <p:sp>
        <p:nvSpPr>
          <p:cNvPr id="58" name="Rectangle 10" descr="sets">
            <a:extLst>
              <a:ext uri="{FF2B5EF4-FFF2-40B4-BE49-F238E27FC236}">
                <a16:creationId xmlns:a16="http://schemas.microsoft.com/office/drawing/2014/main" id="{995D20B8-6C2D-4111-A4E2-561FD0314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7332" y="2491186"/>
            <a:ext cx="27432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Knapsack</a:t>
            </a:r>
          </a:p>
        </p:txBody>
      </p:sp>
      <p:sp>
        <p:nvSpPr>
          <p:cNvPr id="59" name="Rectangle 10" descr="sets">
            <a:extLst>
              <a:ext uri="{FF2B5EF4-FFF2-40B4-BE49-F238E27FC236}">
                <a16:creationId xmlns:a16="http://schemas.microsoft.com/office/drawing/2014/main" id="{2036C289-9CA9-4C67-9C41-2B6C471DB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4755" y="3200892"/>
            <a:ext cx="27432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Fibonacci</a:t>
            </a:r>
          </a:p>
        </p:txBody>
      </p:sp>
    </p:spTree>
    <p:extLst>
      <p:ext uri="{BB962C8B-B14F-4D97-AF65-F5344CB8AC3E}">
        <p14:creationId xmlns:p14="http://schemas.microsoft.com/office/powerpoint/2010/main" val="258658740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3102</TotalTime>
  <Words>1908</Words>
  <Application>Microsoft Office PowerPoint</Application>
  <PresentationFormat>Widescreen</PresentationFormat>
  <Paragraphs>422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Courier New</vt:lpstr>
      <vt:lpstr>Gotham Bold</vt:lpstr>
      <vt:lpstr>Wingdings</vt:lpstr>
      <vt:lpstr>1_Office Theme</vt:lpstr>
      <vt:lpstr>PowerPoint Presentation</vt:lpstr>
      <vt:lpstr>   About Me: Amanpreet Kapoor          </vt:lpstr>
      <vt:lpstr>   Course Staff   </vt:lpstr>
      <vt:lpstr>   Learners: Let’s Get to Know You   </vt:lpstr>
      <vt:lpstr>   Course Objectives   </vt:lpstr>
      <vt:lpstr>   What is this Course About?   </vt:lpstr>
      <vt:lpstr>   What is this Course About?   </vt:lpstr>
      <vt:lpstr>  Categories of Data Structures  </vt:lpstr>
      <vt:lpstr>  Categories of Algorithms  </vt:lpstr>
      <vt:lpstr>   Logistics &amp; Policies   </vt:lpstr>
      <vt:lpstr>   Format   </vt:lpstr>
      <vt:lpstr>   Attending Campus Lectures   </vt:lpstr>
      <vt:lpstr>   Communication   </vt:lpstr>
      <vt:lpstr>   Communication   </vt:lpstr>
      <vt:lpstr>   Communication   </vt:lpstr>
      <vt:lpstr>   Debugging   </vt:lpstr>
      <vt:lpstr>   Grading   </vt:lpstr>
      <vt:lpstr>   Timeline   </vt:lpstr>
      <vt:lpstr> Programming Language </vt:lpstr>
      <vt:lpstr>   Tools   </vt:lpstr>
      <vt:lpstr>   Textbook (Optional)   </vt:lpstr>
      <vt:lpstr>   Feedback   </vt:lpstr>
      <vt:lpstr>   Expectations   </vt:lpstr>
      <vt:lpstr>   Academic Dishonesty   </vt:lpstr>
      <vt:lpstr>   Academic Dishonesty   </vt:lpstr>
      <vt:lpstr>   Academic Dishonesty   </vt:lpstr>
      <vt:lpstr>   Academic Dishonesty   </vt:lpstr>
      <vt:lpstr>  Acknowledgements</vt:lpstr>
      <vt:lpstr>  References</vt:lpstr>
      <vt:lpstr>   Walkthrough   </vt:lpstr>
      <vt:lpstr>   Walkthrough   </vt:lpstr>
      <vt:lpstr>   Slack   </vt:lpstr>
      <vt:lpstr>   To Do   </vt:lpstr>
      <vt:lpstr>   Next Steps   </vt:lpstr>
      <vt:lpstr>   Questions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Amanpreet Kapoor Amanpreet Kapoor</dc:title>
  <dc:creator>amanpreet kapoor</dc:creator>
  <cp:lastModifiedBy>amanpreet kapoor</cp:lastModifiedBy>
  <cp:revision>252</cp:revision>
  <dcterms:created xsi:type="dcterms:W3CDTF">2020-04-14T17:15:24Z</dcterms:created>
  <dcterms:modified xsi:type="dcterms:W3CDTF">2021-08-24T16:24:16Z</dcterms:modified>
</cp:coreProperties>
</file>